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3" r:id="rId2"/>
    <p:sldId id="269" r:id="rId3"/>
    <p:sldId id="270" r:id="rId4"/>
    <p:sldId id="294" r:id="rId5"/>
    <p:sldId id="323" r:id="rId6"/>
    <p:sldId id="272" r:id="rId7"/>
    <p:sldId id="284" r:id="rId8"/>
    <p:sldId id="280" r:id="rId9"/>
    <p:sldId id="281" r:id="rId10"/>
    <p:sldId id="282" r:id="rId11"/>
    <p:sldId id="283" r:id="rId12"/>
    <p:sldId id="301" r:id="rId13"/>
    <p:sldId id="288" r:id="rId14"/>
    <p:sldId id="290" r:id="rId15"/>
    <p:sldId id="305" r:id="rId16"/>
    <p:sldId id="343" r:id="rId17"/>
    <p:sldId id="306" r:id="rId18"/>
    <p:sldId id="321" r:id="rId19"/>
    <p:sldId id="271" r:id="rId20"/>
    <p:sldId id="307" r:id="rId21"/>
    <p:sldId id="309" r:id="rId22"/>
    <p:sldId id="310" r:id="rId23"/>
    <p:sldId id="313" r:id="rId24"/>
    <p:sldId id="311" r:id="rId25"/>
    <p:sldId id="344" r:id="rId26"/>
    <p:sldId id="318" r:id="rId27"/>
    <p:sldId id="322" r:id="rId28"/>
    <p:sldId id="273" r:id="rId29"/>
    <p:sldId id="339" r:id="rId30"/>
    <p:sldId id="325" r:id="rId31"/>
    <p:sldId id="328" r:id="rId32"/>
    <p:sldId id="329" r:id="rId33"/>
    <p:sldId id="330" r:id="rId34"/>
    <p:sldId id="341" r:id="rId35"/>
    <p:sldId id="331" r:id="rId36"/>
    <p:sldId id="342" r:id="rId37"/>
    <p:sldId id="274" r:id="rId38"/>
    <p:sldId id="32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4EC5A7D-3B75-4F0D-94C8-7831E50A7F5A}">
          <p14:sldIdLst/>
        </p14:section>
        <p14:section name="제목 없는 구역" id="{BFEA5CE2-1B47-4F0B-AFFE-E599A8B73599}">
          <p14:sldIdLst>
            <p14:sldId id="263"/>
            <p14:sldId id="269"/>
            <p14:sldId id="270"/>
            <p14:sldId id="294"/>
            <p14:sldId id="323"/>
            <p14:sldId id="272"/>
            <p14:sldId id="284"/>
            <p14:sldId id="280"/>
            <p14:sldId id="281"/>
            <p14:sldId id="282"/>
            <p14:sldId id="283"/>
            <p14:sldId id="301"/>
            <p14:sldId id="288"/>
            <p14:sldId id="290"/>
            <p14:sldId id="305"/>
            <p14:sldId id="343"/>
            <p14:sldId id="306"/>
            <p14:sldId id="321"/>
            <p14:sldId id="271"/>
            <p14:sldId id="307"/>
            <p14:sldId id="309"/>
            <p14:sldId id="310"/>
            <p14:sldId id="313"/>
            <p14:sldId id="311"/>
            <p14:sldId id="344"/>
            <p14:sldId id="318"/>
            <p14:sldId id="322"/>
            <p14:sldId id="273"/>
            <p14:sldId id="339"/>
            <p14:sldId id="325"/>
            <p14:sldId id="328"/>
            <p14:sldId id="329"/>
            <p14:sldId id="330"/>
            <p14:sldId id="341"/>
            <p14:sldId id="331"/>
            <p14:sldId id="342"/>
            <p14:sldId id="274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0B0"/>
    <a:srgbClr val="AAF0D4"/>
    <a:srgbClr val="97F0EC"/>
    <a:srgbClr val="E9E9E9"/>
    <a:srgbClr val="DFDFDF"/>
    <a:srgbClr val="8E0000"/>
    <a:srgbClr val="99F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FED6F-FFE1-4857-AF94-94B5EE457928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B0A1B-1540-4F28-AE10-57EC8C2C3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https://www.palnews.co.kr/news/articleView.html?idxno=205376</a:t>
            </a:r>
            <a:br>
              <a:rPr lang="en-US" altLang="ko-KR" dirty="0"/>
            </a:br>
            <a:r>
              <a:rPr lang="en-US" altLang="ko-KR" dirty="0"/>
              <a:t>https://www.womancs.co.kr/news/articleView.html?idxno=26732</a:t>
            </a:r>
          </a:p>
          <a:p>
            <a:r>
              <a:rPr lang="en-US" altLang="ko-KR" dirty="0"/>
              <a:t>https://www.snunews.com/news/articleView.html?idxno=32275</a:t>
            </a:r>
          </a:p>
          <a:p>
            <a:r>
              <a:rPr lang="en-US" altLang="ko-KR" dirty="0"/>
              <a:t>http://m.inhapress.com/news/articleView.html?idxno=11008</a:t>
            </a:r>
          </a:p>
          <a:p>
            <a:r>
              <a:rPr lang="en-US" altLang="ko-KR" dirty="0"/>
              <a:t>https://mobile.newsis.com/view.html?ar_id=NISX20190417_0000623422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B0A1B-1540-4F28-AE10-57EC8C2C3E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Global minimum</a:t>
            </a:r>
            <a:r>
              <a:rPr lang="ko-KR" altLang="en-US" dirty="0"/>
              <a:t>찾을 확률 높은 </a:t>
            </a:r>
            <a:r>
              <a:rPr lang="en-US" altLang="ko-KR" dirty="0"/>
              <a:t>mini batch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B0A1B-1540-4F28-AE10-57EC8C2C3E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0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B0A1B-1540-4F28-AE10-57EC8C2C3E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66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B0A1B-1540-4F28-AE10-57EC8C2C3E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7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97F2-24B5-4C33-515B-C1376CA87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FB193E-B473-FAF0-0F42-3C1803C1A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01408-9E36-DF17-C135-2815F871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DF248-A253-03EB-C05C-E413D208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C4C36-A7F0-3DD3-6322-E4BDB1A7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F2904-E1EF-5964-B975-CCA8C04B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A1F3E-D698-56C8-9D7C-B99FAC62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7F8DA-171B-D7CE-C5B4-DC0A0B89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5460B-F4E9-39EA-3033-C64C6498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AFF4C-D20E-6892-834C-EE36A321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931D11-8042-0175-74DD-FAB789C5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F5F913-49B8-6DA0-9587-D10B9D305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95614-4086-3B75-E500-279ED3E5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72773-2D70-A5B6-7049-2320D3F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2578D-E380-1FC0-0A44-1AA9E5F2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4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20075-C14A-0FEB-9A70-C1ADF0F3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8EB25-2686-ADBE-62DD-E4ECB54D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7DAA-8906-AB16-FB77-02EEE2CA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34E67-7B0D-D620-0ED8-C4FAB292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F8071-B40A-BF43-855B-D946B68D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9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1E344-CB6E-FE8C-3429-198F74C8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8231A-9016-284F-2D53-BEAB7A917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3F820-9839-3128-253B-BEBF9485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CC221-B78E-3D28-716F-9C698943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25FAE-8754-D3F0-B9CB-5F3ADB28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4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E495F-7EF6-C73E-64A1-EDC4DBF1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8D550-22EA-7038-CF65-BFD4313AF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8AE049-D2BA-B96D-0C6B-192E02D27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252DA-8365-885F-E3FC-61072690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B72FA3-C585-E66B-0E94-0A184A1F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904E9-9428-EF0E-DD01-83B88272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9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FA142-DC5A-BEEE-838C-A9815657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54C8C-041C-9E89-329D-7F819884F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830FB-DC16-0760-D919-C76488506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DFEB73-3F88-7F7E-F054-983BDDA1D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25FE23-A79F-011C-DB91-B0EA3D75A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45B89-9C38-53CC-F660-547C0FF7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3D5F47-8D09-BEDB-233A-928A9CBA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C1AA0F-8870-9580-A0CA-57E5B2E7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4084C-56AD-039E-1D6D-1F799ADA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0781BF-7FBA-7BAF-A174-4820553B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B0299-2968-20A7-86B4-7A18BD39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F6ECD1-59E5-2AF8-952A-9E24F652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4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CAB03D-8499-3085-0954-8979C483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F3BFB1-D7ED-81F8-E3CA-444A89FA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2B14B-29A4-49FE-C7A3-42E2FFD5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C509A-9640-2871-53E1-526110CB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C3021-247C-25C3-01B0-A76E55561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45174-9CEB-9C3A-EC01-FA87063E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86B7A-1A3C-9C66-C74A-01454783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DEAA80-E312-89F7-F4F1-38DEEFCC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1794D9-2F41-4A73-5141-88844236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2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9DE4-A9E5-2F4E-C24F-90BE14A2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9D2AA7-0785-69B4-B228-9F8CAEB6E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26E503-AA46-3543-2B82-66963001E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C27096-B054-14D5-1249-4BFB1EE0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FC408-B280-E453-BC8C-19DF4D96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38D528-D0C1-443E-00D9-27073352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6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6B5B35-8BAE-9CE2-1B8F-CB1C5F1A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5D2FD-766B-ED1C-2E89-9F739CC6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77A41-58BD-AC05-5D8F-521EEDBC9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0C1E-ABD6-4C17-AA50-AB3B418254C0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5FC9D-257C-460D-C882-A40258F86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3FD5-57B2-0134-CDD3-20B28B8B0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FCE9E-BA0D-4881-B448-BB2E6B9F2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51758FD7-81EB-019B-978B-C0D0F561E2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DC58C-81B1-62A3-2444-FB829858F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647" y="2361003"/>
            <a:ext cx="9748705" cy="2135993"/>
          </a:xfrm>
          <a:ln>
            <a:solidFill>
              <a:srgbClr val="80F0B0"/>
            </a:solidFill>
          </a:ln>
        </p:spPr>
        <p:txBody>
          <a:bodyPr>
            <a:noAutofit/>
          </a:bodyPr>
          <a:lstStyle/>
          <a:p>
            <a:r>
              <a:rPr lang="en-US" altLang="ko-KR" sz="9000" b="1" dirty="0">
                <a:solidFill>
                  <a:srgbClr val="AAF0D4"/>
                </a:solidFill>
              </a:rPr>
              <a:t>F</a:t>
            </a:r>
            <a:r>
              <a:rPr lang="en-US" altLang="ko-KR" sz="5400" b="1" dirty="0"/>
              <a:t>or</a:t>
            </a:r>
            <a:r>
              <a:rPr lang="en-US" altLang="ko-KR" sz="7200" b="1" dirty="0"/>
              <a:t> </a:t>
            </a:r>
            <a:r>
              <a:rPr lang="en-US" altLang="ko-KR" sz="9000" b="1" dirty="0">
                <a:solidFill>
                  <a:srgbClr val="AAF0D4"/>
                </a:solidFill>
              </a:rPr>
              <a:t>F</a:t>
            </a:r>
            <a:r>
              <a:rPr lang="en-US" altLang="ko-KR" sz="5400" b="1" dirty="0"/>
              <a:t>armer</a:t>
            </a:r>
            <a:r>
              <a:rPr lang="en-US" altLang="ko-KR" sz="6400" b="1" dirty="0"/>
              <a:t>,</a:t>
            </a:r>
            <a:r>
              <a:rPr lang="en-US" altLang="ko-KR" sz="7200" b="1" dirty="0"/>
              <a:t> </a:t>
            </a:r>
            <a:r>
              <a:rPr lang="en-US" altLang="ko-KR" sz="9000" b="1" dirty="0">
                <a:solidFill>
                  <a:srgbClr val="AAF0D4"/>
                </a:solidFill>
              </a:rPr>
              <a:t>F</a:t>
            </a:r>
            <a:r>
              <a:rPr lang="en-US" altLang="ko-KR" sz="5400" b="1" dirty="0"/>
              <a:t>or</a:t>
            </a:r>
            <a:r>
              <a:rPr lang="en-US" altLang="ko-KR" sz="7200" b="1" dirty="0"/>
              <a:t> </a:t>
            </a:r>
            <a:r>
              <a:rPr lang="en-US" altLang="ko-KR" sz="9000" b="1" dirty="0">
                <a:solidFill>
                  <a:srgbClr val="AAF0D4"/>
                </a:solidFill>
              </a:rPr>
              <a:t>F</a:t>
            </a:r>
            <a:r>
              <a:rPr lang="en-US" altLang="ko-KR" sz="5400" b="1" dirty="0"/>
              <a:t>uture</a:t>
            </a:r>
            <a:br>
              <a:rPr lang="en-US" altLang="ko-KR" sz="5400" b="1" dirty="0"/>
            </a:br>
            <a:r>
              <a:rPr lang="en-US" altLang="ko-KR" sz="5400" b="1" dirty="0"/>
              <a:t>Presentation</a:t>
            </a:r>
            <a:endParaRPr lang="ko-KR" altLang="en-US" sz="5400" b="1" dirty="0"/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E3F227AE-48D9-7765-EC80-64DD57ACF96C}"/>
              </a:ext>
            </a:extLst>
          </p:cNvPr>
          <p:cNvSpPr/>
          <p:nvPr/>
        </p:nvSpPr>
        <p:spPr>
          <a:xfrm flipH="1">
            <a:off x="7010402" y="2049350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C388B9EB-F032-EBC7-1703-A2C4C14B9784}"/>
              </a:ext>
            </a:extLst>
          </p:cNvPr>
          <p:cNvSpPr/>
          <p:nvPr/>
        </p:nvSpPr>
        <p:spPr>
          <a:xfrm rot="10800000" flipH="1">
            <a:off x="933795" y="3928423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B2F0B5-4353-D56C-51C7-C96616AE575C}"/>
              </a:ext>
            </a:extLst>
          </p:cNvPr>
          <p:cNvGrpSpPr/>
          <p:nvPr/>
        </p:nvGrpSpPr>
        <p:grpSpPr>
          <a:xfrm>
            <a:off x="10163902" y="5308166"/>
            <a:ext cx="1612900" cy="921482"/>
            <a:chOff x="10163902" y="5308166"/>
            <a:chExt cx="1612900" cy="9214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28DE-849C-A95E-5965-CAFE454BAA50}"/>
                </a:ext>
              </a:extLst>
            </p:cNvPr>
            <p:cNvSpPr txBox="1"/>
            <p:nvPr/>
          </p:nvSpPr>
          <p:spPr>
            <a:xfrm>
              <a:off x="10163902" y="5308166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팀원</a:t>
              </a:r>
              <a:r>
                <a:rPr lang="en-US" altLang="ko-KR" b="1" dirty="0"/>
                <a:t>: </a:t>
              </a:r>
              <a:r>
                <a:rPr lang="ko-KR" altLang="en-US" b="1" dirty="0" err="1"/>
                <a:t>문영재</a:t>
              </a:r>
              <a:endParaRPr lang="en-US" altLang="ko-KR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DA7445-452F-2912-E8FE-3C4D1FE6741B}"/>
                </a:ext>
              </a:extLst>
            </p:cNvPr>
            <p:cNvSpPr txBox="1"/>
            <p:nvPr/>
          </p:nvSpPr>
          <p:spPr>
            <a:xfrm>
              <a:off x="10756555" y="5583317"/>
              <a:ext cx="908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이소라</a:t>
              </a:r>
              <a:endParaRPr lang="en-US" altLang="ko-KR" b="1" dirty="0"/>
            </a:p>
            <a:p>
              <a:r>
                <a:rPr lang="ko-KR" altLang="en-US" b="1" dirty="0" err="1"/>
                <a:t>문동민</a:t>
              </a:r>
              <a:endParaRPr lang="en-US" altLang="ko-KR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16176F-9652-F6DC-5AD5-1F03941F1DCD}"/>
              </a:ext>
            </a:extLst>
          </p:cNvPr>
          <p:cNvSpPr/>
          <p:nvPr/>
        </p:nvSpPr>
        <p:spPr>
          <a:xfrm>
            <a:off x="10086975" y="5216757"/>
            <a:ext cx="1689828" cy="1098318"/>
          </a:xfrm>
          <a:prstGeom prst="rect">
            <a:avLst/>
          </a:prstGeom>
          <a:noFill/>
          <a:ln>
            <a:solidFill>
              <a:srgbClr val="80F0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7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shape1031">
            <a:extLst>
              <a:ext uri="{FF2B5EF4-FFF2-40B4-BE49-F238E27FC236}">
                <a16:creationId xmlns:a16="http://schemas.microsoft.com/office/drawing/2014/main" id="{4CA32456-3BDD-D2A3-D710-D52EB1EE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1"/>
          <a:stretch/>
        </p:blipFill>
        <p:spPr>
          <a:xfrm>
            <a:off x="490574" y="3885759"/>
            <a:ext cx="10983123" cy="2616880"/>
          </a:xfrm>
          <a:prstGeom prst="roundRect">
            <a:avLst/>
          </a:prstGeom>
        </p:spPr>
      </p:pic>
      <p:pic>
        <p:nvPicPr>
          <p:cNvPr id="3" name="shape1028">
            <a:extLst>
              <a:ext uri="{FF2B5EF4-FFF2-40B4-BE49-F238E27FC236}">
                <a16:creationId xmlns:a16="http://schemas.microsoft.com/office/drawing/2014/main" id="{C336D336-0318-06F0-7F54-1D564A08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774" y="939552"/>
            <a:ext cx="5052980" cy="271272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45179FB-D4C1-2A91-BFCE-DC6D6F029F0E}"/>
              </a:ext>
            </a:extLst>
          </p:cNvPr>
          <p:cNvGrpSpPr/>
          <p:nvPr/>
        </p:nvGrpSpPr>
        <p:grpSpPr>
          <a:xfrm>
            <a:off x="5800365" y="951285"/>
            <a:ext cx="5673333" cy="2712719"/>
            <a:chOff x="5258882" y="704548"/>
            <a:chExt cx="5673333" cy="2712719"/>
          </a:xfrm>
        </p:grpSpPr>
        <p:pic>
          <p:nvPicPr>
            <p:cNvPr id="5" name="shape1029">
              <a:extLst>
                <a:ext uri="{FF2B5EF4-FFF2-40B4-BE49-F238E27FC236}">
                  <a16:creationId xmlns:a16="http://schemas.microsoft.com/office/drawing/2014/main" id="{3D1C340A-2F35-BABB-B35E-93623DC0E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" r="1160"/>
            <a:stretch/>
          </p:blipFill>
          <p:spPr>
            <a:xfrm>
              <a:off x="5258882" y="926303"/>
              <a:ext cx="5664454" cy="249096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D6EE05-E1A7-B010-A68D-10623A0F6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760" y="704548"/>
              <a:ext cx="5664455" cy="23648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53FC5A-D8A5-E142-87E5-B33CFFFAEB4B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017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B82EA7-D65C-2451-72F6-CDFCE494E1CF}"/>
              </a:ext>
            </a:extLst>
          </p:cNvPr>
          <p:cNvGrpSpPr/>
          <p:nvPr/>
        </p:nvGrpSpPr>
        <p:grpSpPr>
          <a:xfrm>
            <a:off x="322043" y="1007891"/>
            <a:ext cx="11384183" cy="5703254"/>
            <a:chOff x="321131" y="704548"/>
            <a:chExt cx="11384183" cy="5703254"/>
          </a:xfrm>
        </p:grpSpPr>
        <p:pic>
          <p:nvPicPr>
            <p:cNvPr id="2" name="shape1041">
              <a:extLst>
                <a:ext uri="{FF2B5EF4-FFF2-40B4-BE49-F238E27FC236}">
                  <a16:creationId xmlns:a16="http://schemas.microsoft.com/office/drawing/2014/main" id="{D24414E4-7A0D-5372-0348-F4E81294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555339" y="2717817"/>
              <a:ext cx="6149975" cy="3689985"/>
            </a:xfrm>
            <a:prstGeom prst="rect">
              <a:avLst/>
            </a:prstGeom>
          </p:spPr>
        </p:pic>
        <p:pic>
          <p:nvPicPr>
            <p:cNvPr id="2050" name="Picture 2" descr="디어젠, ILSVRC 2016 대회 (이미지넷 이미지 인식 대회) 수상">
              <a:extLst>
                <a:ext uri="{FF2B5EF4-FFF2-40B4-BE49-F238E27FC236}">
                  <a16:creationId xmlns:a16="http://schemas.microsoft.com/office/drawing/2014/main" id="{65DFA7CD-1A2F-30A6-1FD1-563E6EA50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86" y="704548"/>
              <a:ext cx="5818864" cy="232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8F018A-6BEE-A7B4-D614-69EFB4062603}"/>
                </a:ext>
              </a:extLst>
            </p:cNvPr>
            <p:cNvSpPr txBox="1"/>
            <p:nvPr/>
          </p:nvSpPr>
          <p:spPr>
            <a:xfrm>
              <a:off x="6305550" y="704548"/>
              <a:ext cx="539976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Since 2010, the ImageNet project has been holding an annual software contest called the ImageNet ILSVRC (Large Scale Visual Recognition Challenge). </a:t>
              </a:r>
            </a:p>
            <a:p>
              <a:r>
                <a:rPr lang="en-US" altLang="ko-KR" sz="1500" dirty="0"/>
                <a:t>In this contest, software programs compete to correctly classify and detect objects and scenes.</a:t>
              </a:r>
              <a:endParaRPr lang="ko-KR" altLang="en-US" sz="15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092753-65E1-1D64-1FCE-28AB6CB5B84D}"/>
                </a:ext>
              </a:extLst>
            </p:cNvPr>
            <p:cNvSpPr txBox="1"/>
            <p:nvPr/>
          </p:nvSpPr>
          <p:spPr>
            <a:xfrm>
              <a:off x="321131" y="3429000"/>
              <a:ext cx="539976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This project is about image recognition and classification. From a model perspective, the goal is to identify plant diseases that are difficult to identify with the human eye through machine learning. </a:t>
              </a:r>
            </a:p>
            <a:p>
              <a:r>
                <a:rPr lang="en-US" altLang="ko-KR" sz="1500" dirty="0"/>
                <a:t>Therefore, it must satisfy the prerequisite of being superior to human discrimination ability.</a:t>
              </a:r>
            </a:p>
            <a:p>
              <a:r>
                <a:rPr lang="en-US" altLang="ko-KR" sz="1500" dirty="0" err="1"/>
                <a:t>ResNet</a:t>
              </a:r>
              <a:r>
                <a:rPr lang="en-US" altLang="ko-KR" sz="1500" dirty="0"/>
                <a:t>, which has been trusted for a long time, seemed suitable.</a:t>
              </a:r>
              <a:endParaRPr lang="ko-KR" altLang="en-US" sz="15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ECDDE9-3107-28DE-DBC3-237FBE837B86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567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96D95-1301-2657-F99C-33582A60FADA}"/>
              </a:ext>
            </a:extLst>
          </p:cNvPr>
          <p:cNvSpPr txBox="1"/>
          <p:nvPr/>
        </p:nvSpPr>
        <p:spPr>
          <a:xfrm>
            <a:off x="485774" y="192777"/>
            <a:ext cx="6210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 &amp; Max Pool / Mean Pool</a:t>
            </a:r>
            <a:endParaRPr lang="ko-KR" altLang="en-US" sz="3000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2E5A60-B614-15A9-10C5-E09CF78E2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0"/>
          <a:stretch/>
        </p:blipFill>
        <p:spPr bwMode="auto">
          <a:xfrm>
            <a:off x="819080" y="1138846"/>
            <a:ext cx="8636262" cy="24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AB934F1-B8FC-3965-54AD-40E2D75FA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0"/>
          <a:stretch/>
        </p:blipFill>
        <p:spPr bwMode="auto">
          <a:xfrm>
            <a:off x="819080" y="3779855"/>
            <a:ext cx="8636262" cy="248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5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4846FA-4317-D523-1F8C-1A7C4E0A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01" y="2288184"/>
            <a:ext cx="1371005" cy="17574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B7713F-C822-0441-05FC-D4BAA61E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40" y="2504678"/>
            <a:ext cx="949332" cy="354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069EB1-329A-475F-7671-9701DD2D2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40" y="3366454"/>
            <a:ext cx="992980" cy="5346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1FD21-CBFE-40AF-290A-EE7336CC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046" y="4261962"/>
            <a:ext cx="616520" cy="9438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E6E6D9-5803-32D1-5B8A-A722C44F9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435" y="1246853"/>
            <a:ext cx="1491412" cy="698359"/>
          </a:xfrm>
          <a:prstGeom prst="rect">
            <a:avLst/>
          </a:prstGeom>
        </p:spPr>
      </p:pic>
      <p:graphicFrame>
        <p:nvGraphicFramePr>
          <p:cNvPr id="8" name="표 50">
            <a:extLst>
              <a:ext uri="{FF2B5EF4-FFF2-40B4-BE49-F238E27FC236}">
                <a16:creationId xmlns:a16="http://schemas.microsoft.com/office/drawing/2014/main" id="{7A433921-3C73-25C1-A5BE-0EBB92DE7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2518"/>
              </p:ext>
            </p:extLst>
          </p:nvPr>
        </p:nvGraphicFramePr>
        <p:xfrm>
          <a:off x="2693288" y="1210304"/>
          <a:ext cx="1076385" cy="7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795">
                  <a:extLst>
                    <a:ext uri="{9D8B030D-6E8A-4147-A177-3AD203B41FA5}">
                      <a16:colId xmlns:a16="http://schemas.microsoft.com/office/drawing/2014/main" val="19258393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0342286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44063125"/>
                    </a:ext>
                  </a:extLst>
                </a:gridCol>
              </a:tblGrid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2508784105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381868328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072324158"/>
                  </a:ext>
                </a:extLst>
              </a:tr>
            </a:tbl>
          </a:graphicData>
        </a:graphic>
      </p:graphicFrame>
      <p:graphicFrame>
        <p:nvGraphicFramePr>
          <p:cNvPr id="9" name="표 50">
            <a:extLst>
              <a:ext uri="{FF2B5EF4-FFF2-40B4-BE49-F238E27FC236}">
                <a16:creationId xmlns:a16="http://schemas.microsoft.com/office/drawing/2014/main" id="{A6635B31-0DE1-B863-F7CE-BF666AD27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24585"/>
              </p:ext>
            </p:extLst>
          </p:nvPr>
        </p:nvGraphicFramePr>
        <p:xfrm>
          <a:off x="2693286" y="2283948"/>
          <a:ext cx="1076385" cy="7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795">
                  <a:extLst>
                    <a:ext uri="{9D8B030D-6E8A-4147-A177-3AD203B41FA5}">
                      <a16:colId xmlns:a16="http://schemas.microsoft.com/office/drawing/2014/main" val="19258393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0342286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44063125"/>
                    </a:ext>
                  </a:extLst>
                </a:gridCol>
              </a:tblGrid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2508784105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381868328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072324158"/>
                  </a:ext>
                </a:extLst>
              </a:tr>
            </a:tbl>
          </a:graphicData>
        </a:graphic>
      </p:graphicFrame>
      <p:graphicFrame>
        <p:nvGraphicFramePr>
          <p:cNvPr id="10" name="표 50">
            <a:extLst>
              <a:ext uri="{FF2B5EF4-FFF2-40B4-BE49-F238E27FC236}">
                <a16:creationId xmlns:a16="http://schemas.microsoft.com/office/drawing/2014/main" id="{89AAF308-BF2E-8957-A8A4-7537E4D3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28619"/>
              </p:ext>
            </p:extLst>
          </p:nvPr>
        </p:nvGraphicFramePr>
        <p:xfrm>
          <a:off x="2693287" y="3245683"/>
          <a:ext cx="1076385" cy="7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795">
                  <a:extLst>
                    <a:ext uri="{9D8B030D-6E8A-4147-A177-3AD203B41FA5}">
                      <a16:colId xmlns:a16="http://schemas.microsoft.com/office/drawing/2014/main" val="19258393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0342286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44063125"/>
                    </a:ext>
                  </a:extLst>
                </a:gridCol>
              </a:tblGrid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2508784105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381868328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072324158"/>
                  </a:ext>
                </a:extLst>
              </a:tr>
            </a:tbl>
          </a:graphicData>
        </a:graphic>
      </p:graphicFrame>
      <p:graphicFrame>
        <p:nvGraphicFramePr>
          <p:cNvPr id="11" name="표 50">
            <a:extLst>
              <a:ext uri="{FF2B5EF4-FFF2-40B4-BE49-F238E27FC236}">
                <a16:creationId xmlns:a16="http://schemas.microsoft.com/office/drawing/2014/main" id="{2392BBF8-5926-1B2E-E732-EF4F6976E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465713"/>
              </p:ext>
            </p:extLst>
          </p:nvPr>
        </p:nvGraphicFramePr>
        <p:xfrm>
          <a:off x="2693286" y="4265062"/>
          <a:ext cx="1076385" cy="7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795">
                  <a:extLst>
                    <a:ext uri="{9D8B030D-6E8A-4147-A177-3AD203B41FA5}">
                      <a16:colId xmlns:a16="http://schemas.microsoft.com/office/drawing/2014/main" val="19258393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034228692"/>
                    </a:ext>
                  </a:extLst>
                </a:gridCol>
                <a:gridCol w="358795">
                  <a:extLst>
                    <a:ext uri="{9D8B030D-6E8A-4147-A177-3AD203B41FA5}">
                      <a16:colId xmlns:a16="http://schemas.microsoft.com/office/drawing/2014/main" val="344063125"/>
                    </a:ext>
                  </a:extLst>
                </a:gridCol>
              </a:tblGrid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2508784105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381868328"/>
                  </a:ext>
                </a:extLst>
              </a:tr>
              <a:tr h="15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68518" marR="68518" marT="34259" marB="34259"/>
                </a:tc>
                <a:extLst>
                  <a:ext uri="{0D108BD9-81ED-4DB2-BD59-A6C34878D82A}">
                    <a16:rowId xmlns:a16="http://schemas.microsoft.com/office/drawing/2014/main" val="107232415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7A7C4C-0326-BD01-8F44-E2DD93ED998D}"/>
              </a:ext>
            </a:extLst>
          </p:cNvPr>
          <p:cNvCxnSpPr>
            <a:endCxn id="8" idx="1"/>
          </p:cNvCxnSpPr>
          <p:nvPr/>
        </p:nvCxnSpPr>
        <p:spPr>
          <a:xfrm flipV="1">
            <a:off x="2149506" y="1610261"/>
            <a:ext cx="543782" cy="155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68F7A92-AF3C-323F-90EF-7FA4C70820D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149506" y="2683905"/>
            <a:ext cx="543780" cy="48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F58D64-E9AB-D2A7-8E81-6E834BDC681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2149506" y="3166891"/>
            <a:ext cx="543781" cy="47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CB0E61-2914-3F5E-6AAF-C3F52B705652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2149506" y="3166891"/>
            <a:ext cx="543780" cy="149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537752-6F03-7CB7-A4BD-2A29193861E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769673" y="1596033"/>
            <a:ext cx="410762" cy="1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5F41CD-B864-594A-18A1-154D770BC38C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3769671" y="2681996"/>
            <a:ext cx="736969" cy="1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F2D3EEA-8572-EB6F-9E53-1206ADB22D32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3769672" y="3633795"/>
            <a:ext cx="736968" cy="1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B5F41B-E6D2-68C7-7C44-A37E29BC0C8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769671" y="4665019"/>
            <a:ext cx="903375" cy="6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77">
            <a:extLst>
              <a:ext uri="{FF2B5EF4-FFF2-40B4-BE49-F238E27FC236}">
                <a16:creationId xmlns:a16="http://schemas.microsoft.com/office/drawing/2014/main" id="{9C60AA5C-4A36-80F5-8EC2-B06713FC1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3028"/>
              </p:ext>
            </p:extLst>
          </p:nvPr>
        </p:nvGraphicFramePr>
        <p:xfrm>
          <a:off x="6228251" y="1210304"/>
          <a:ext cx="1650187" cy="96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41">
                  <a:extLst>
                    <a:ext uri="{9D8B030D-6E8A-4147-A177-3AD203B41FA5}">
                      <a16:colId xmlns:a16="http://schemas.microsoft.com/office/drawing/2014/main" val="170133541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494150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223374398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14679008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382608257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907468476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30882183"/>
                    </a:ext>
                  </a:extLst>
                </a:gridCol>
              </a:tblGrid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59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90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47064907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81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98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4095731773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096818869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1666887790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13731825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2665363822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652939825"/>
                  </a:ext>
                </a:extLst>
              </a:tr>
            </a:tbl>
          </a:graphicData>
        </a:graphic>
      </p:graphicFrame>
      <p:graphicFrame>
        <p:nvGraphicFramePr>
          <p:cNvPr id="21" name="표 77">
            <a:extLst>
              <a:ext uri="{FF2B5EF4-FFF2-40B4-BE49-F238E27FC236}">
                <a16:creationId xmlns:a16="http://schemas.microsoft.com/office/drawing/2014/main" id="{C46ACF3B-807F-57AB-F4AA-4627C0A31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28457"/>
              </p:ext>
            </p:extLst>
          </p:nvPr>
        </p:nvGraphicFramePr>
        <p:xfrm>
          <a:off x="6228251" y="2322068"/>
          <a:ext cx="1650187" cy="96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41">
                  <a:extLst>
                    <a:ext uri="{9D8B030D-6E8A-4147-A177-3AD203B41FA5}">
                      <a16:colId xmlns:a16="http://schemas.microsoft.com/office/drawing/2014/main" val="170133541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494150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223374398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14679008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382608257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907468476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30882183"/>
                    </a:ext>
                  </a:extLst>
                </a:gridCol>
              </a:tblGrid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47064907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4095731773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096818869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1666887790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13731825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2665363822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652939825"/>
                  </a:ext>
                </a:extLst>
              </a:tr>
            </a:tbl>
          </a:graphicData>
        </a:graphic>
      </p:graphicFrame>
      <p:graphicFrame>
        <p:nvGraphicFramePr>
          <p:cNvPr id="22" name="표 77">
            <a:extLst>
              <a:ext uri="{FF2B5EF4-FFF2-40B4-BE49-F238E27FC236}">
                <a16:creationId xmlns:a16="http://schemas.microsoft.com/office/drawing/2014/main" id="{1C35BC42-84F9-38AE-A55D-7632B037F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24532"/>
              </p:ext>
            </p:extLst>
          </p:nvPr>
        </p:nvGraphicFramePr>
        <p:xfrm>
          <a:off x="6207842" y="3402333"/>
          <a:ext cx="1650187" cy="96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41">
                  <a:extLst>
                    <a:ext uri="{9D8B030D-6E8A-4147-A177-3AD203B41FA5}">
                      <a16:colId xmlns:a16="http://schemas.microsoft.com/office/drawing/2014/main" val="170133541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494150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223374398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14679008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382608257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907468476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30882183"/>
                    </a:ext>
                  </a:extLst>
                </a:gridCol>
              </a:tblGrid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47064907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4095731773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096818869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1666887790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13731825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12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21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2665363822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23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90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89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652939825"/>
                  </a:ext>
                </a:extLst>
              </a:tr>
            </a:tbl>
          </a:graphicData>
        </a:graphic>
      </p:graphicFrame>
      <p:graphicFrame>
        <p:nvGraphicFramePr>
          <p:cNvPr id="23" name="표 77">
            <a:extLst>
              <a:ext uri="{FF2B5EF4-FFF2-40B4-BE49-F238E27FC236}">
                <a16:creationId xmlns:a16="http://schemas.microsoft.com/office/drawing/2014/main" id="{56EE997D-C946-D1DF-65BD-1C33426E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372858"/>
              </p:ext>
            </p:extLst>
          </p:nvPr>
        </p:nvGraphicFramePr>
        <p:xfrm>
          <a:off x="6207842" y="4583201"/>
          <a:ext cx="1650187" cy="96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41">
                  <a:extLst>
                    <a:ext uri="{9D8B030D-6E8A-4147-A177-3AD203B41FA5}">
                      <a16:colId xmlns:a16="http://schemas.microsoft.com/office/drawing/2014/main" val="170133541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494150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223374398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146790080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382608257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907468476"/>
                    </a:ext>
                  </a:extLst>
                </a:gridCol>
                <a:gridCol w="235741">
                  <a:extLst>
                    <a:ext uri="{9D8B030D-6E8A-4147-A177-3AD203B41FA5}">
                      <a16:colId xmlns:a16="http://schemas.microsoft.com/office/drawing/2014/main" val="2030882183"/>
                    </a:ext>
                  </a:extLst>
                </a:gridCol>
              </a:tblGrid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47064907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95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4095731773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66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096818869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24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84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1666887790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47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213731825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98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2665363822"/>
                  </a:ext>
                </a:extLst>
              </a:tr>
              <a:tr h="13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89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55</a:t>
                      </a:r>
                      <a:endParaRPr lang="ko-KR" altLang="en-US" sz="600" dirty="0"/>
                    </a:p>
                  </a:txBody>
                  <a:tcPr marL="33941" marR="33941" marT="16971" marB="16971"/>
                </a:tc>
                <a:extLst>
                  <a:ext uri="{0D108BD9-81ED-4DB2-BD59-A6C34878D82A}">
                    <a16:rowId xmlns:a16="http://schemas.microsoft.com/office/drawing/2014/main" val="365293982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2B6E69-5C13-43FD-D871-EBBA9EA3A7DF}"/>
              </a:ext>
            </a:extLst>
          </p:cNvPr>
          <p:cNvSpPr/>
          <p:nvPr/>
        </p:nvSpPr>
        <p:spPr>
          <a:xfrm>
            <a:off x="6228245" y="1170590"/>
            <a:ext cx="468000" cy="34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2100E7-324B-0F0D-BF38-F6D0EBC49E8A}"/>
              </a:ext>
            </a:extLst>
          </p:cNvPr>
          <p:cNvSpPr/>
          <p:nvPr/>
        </p:nvSpPr>
        <p:spPr>
          <a:xfrm>
            <a:off x="6441822" y="2558638"/>
            <a:ext cx="468000" cy="335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CBA015-CD69-1AA8-C2B3-94FAFC435CF0}"/>
              </a:ext>
            </a:extLst>
          </p:cNvPr>
          <p:cNvSpPr/>
          <p:nvPr/>
        </p:nvSpPr>
        <p:spPr>
          <a:xfrm>
            <a:off x="6675822" y="4045597"/>
            <a:ext cx="468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479539-5B32-2037-8325-5DD5C9328E50}"/>
              </a:ext>
            </a:extLst>
          </p:cNvPr>
          <p:cNvSpPr/>
          <p:nvPr/>
        </p:nvSpPr>
        <p:spPr>
          <a:xfrm>
            <a:off x="7410438" y="5279366"/>
            <a:ext cx="468000" cy="295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A4AA2BD-1F11-237F-73DA-BEFD4FD2E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288" y="1120832"/>
            <a:ext cx="370382" cy="6576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96D44B3-C2A5-C811-3702-D25B51379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692" y="1145932"/>
            <a:ext cx="370382" cy="6325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C4A63AF-CBFD-48A9-0790-B11DABB7E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096" y="1120831"/>
            <a:ext cx="370382" cy="6325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229EA9-6B7B-0169-9001-EAD0977E9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288" y="2504678"/>
            <a:ext cx="408402" cy="6325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43D7F6D-7EA1-5570-6D6C-CDF7DB83B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8782" y="2512623"/>
            <a:ext cx="408402" cy="6325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CFD09DC-B527-2321-B350-DACD196804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0109" y="2515365"/>
            <a:ext cx="408402" cy="6325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E4DA39-1AAE-7E83-EEE2-77DF9EF7A5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3288" y="3432242"/>
            <a:ext cx="421687" cy="63253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798C7BE-BDD1-2ABE-A673-763637BA37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6756" y="3432242"/>
            <a:ext cx="421687" cy="6325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F5D151E-1C9C-9A6D-2B41-626B0ECACF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3466" y="3409082"/>
            <a:ext cx="421687" cy="6325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95A0194-F4F9-E38B-D5C0-84002EE38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1026" y="4530491"/>
            <a:ext cx="476946" cy="3216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FA4DD1-13BE-35AF-6567-77B104AC05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7263" y="4901094"/>
            <a:ext cx="476946" cy="32166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F792ABB-97D6-E88A-A24A-024FE6508D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1026" y="5296376"/>
            <a:ext cx="476946" cy="32166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57D474-4808-FA2B-D8AD-1DFAE345E349}"/>
              </a:ext>
            </a:extLst>
          </p:cNvPr>
          <p:cNvSpPr txBox="1"/>
          <p:nvPr/>
        </p:nvSpPr>
        <p:spPr>
          <a:xfrm>
            <a:off x="2369800" y="5421129"/>
            <a:ext cx="279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0" dirty="0">
                <a:ln w="19050">
                  <a:noFill/>
                </a:ln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&lt;Convolution(9x9)&gt;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D918FD-8381-4F96-01AA-3428C1856E1A}"/>
              </a:ext>
            </a:extLst>
          </p:cNvPr>
          <p:cNvSpPr txBox="1"/>
          <p:nvPr/>
        </p:nvSpPr>
        <p:spPr>
          <a:xfrm>
            <a:off x="6096000" y="5637304"/>
            <a:ext cx="279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0" dirty="0">
                <a:ln w="19050">
                  <a:noFill/>
                </a:ln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&lt;Max Pool(2x2)&gt;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728786-C14B-E9C7-21CD-ACEF070A3F28}"/>
              </a:ext>
            </a:extLst>
          </p:cNvPr>
          <p:cNvCxnSpPr>
            <a:endCxn id="20" idx="1"/>
          </p:cNvCxnSpPr>
          <p:nvPr/>
        </p:nvCxnSpPr>
        <p:spPr>
          <a:xfrm>
            <a:off x="5671847" y="1610261"/>
            <a:ext cx="556404" cy="8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6A6224-10BF-11C3-D43F-BB968A1564F2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>
            <a:off x="5455972" y="2681996"/>
            <a:ext cx="772279" cy="12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1C94DD8-F6AB-E803-985E-1D05DC128C7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5499620" y="3633795"/>
            <a:ext cx="708222" cy="25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B32F887-280D-6C90-C203-DE2EED2C62A7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5289566" y="4733900"/>
            <a:ext cx="918276" cy="33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92C1FDA-35F3-02DC-D4C4-63C88E0D464B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944427" y="1449649"/>
            <a:ext cx="418861" cy="34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0D3F6D-D13C-EA56-6459-624066E90F63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7878438" y="2803843"/>
            <a:ext cx="484850" cy="17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2B6C9A0-5028-BEAA-3F26-E01B3C00B2BC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7858029" y="3748508"/>
            <a:ext cx="505259" cy="13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9EE2C5D-C6FA-0C21-D635-A65A9559A139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 flipV="1">
            <a:off x="7858029" y="5061925"/>
            <a:ext cx="1589234" cy="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3D951067-A967-6921-6130-A31E347DA08E}"/>
              </a:ext>
            </a:extLst>
          </p:cNvPr>
          <p:cNvSpPr/>
          <p:nvPr/>
        </p:nvSpPr>
        <p:spPr>
          <a:xfrm>
            <a:off x="11083405" y="1259449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8D51E86-AA07-E075-5273-F0BE7E7E6421}"/>
              </a:ext>
            </a:extLst>
          </p:cNvPr>
          <p:cNvSpPr/>
          <p:nvPr/>
        </p:nvSpPr>
        <p:spPr>
          <a:xfrm>
            <a:off x="11148353" y="4658798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738241-51BA-AA27-D9F5-5B360CA4A96C}"/>
              </a:ext>
            </a:extLst>
          </p:cNvPr>
          <p:cNvSpPr/>
          <p:nvPr/>
        </p:nvSpPr>
        <p:spPr>
          <a:xfrm>
            <a:off x="11112790" y="2374035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0906BFA-96D0-FECD-38E8-173E22796D46}"/>
              </a:ext>
            </a:extLst>
          </p:cNvPr>
          <p:cNvSpPr/>
          <p:nvPr/>
        </p:nvSpPr>
        <p:spPr>
          <a:xfrm>
            <a:off x="11100525" y="1807819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2D70107-18DE-5DAE-AA8E-714B01DB7774}"/>
              </a:ext>
            </a:extLst>
          </p:cNvPr>
          <p:cNvSpPr/>
          <p:nvPr/>
        </p:nvSpPr>
        <p:spPr>
          <a:xfrm>
            <a:off x="11153181" y="5731830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848017F-0CB1-B8ED-181C-80679786B673}"/>
              </a:ext>
            </a:extLst>
          </p:cNvPr>
          <p:cNvSpPr/>
          <p:nvPr/>
        </p:nvSpPr>
        <p:spPr>
          <a:xfrm>
            <a:off x="11148353" y="5183460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028FD9D-DB28-8285-DC55-7447E5891C69}"/>
              </a:ext>
            </a:extLst>
          </p:cNvPr>
          <p:cNvSpPr/>
          <p:nvPr/>
        </p:nvSpPr>
        <p:spPr>
          <a:xfrm>
            <a:off x="11212712" y="3275516"/>
            <a:ext cx="61777" cy="62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BE6D68A-4400-137A-42C0-FA8E989D81A2}"/>
              </a:ext>
            </a:extLst>
          </p:cNvPr>
          <p:cNvSpPr/>
          <p:nvPr/>
        </p:nvSpPr>
        <p:spPr>
          <a:xfrm>
            <a:off x="11214111" y="3469727"/>
            <a:ext cx="61777" cy="62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1F0A004-050B-9553-ABC6-5E2B1794D674}"/>
              </a:ext>
            </a:extLst>
          </p:cNvPr>
          <p:cNvSpPr/>
          <p:nvPr/>
        </p:nvSpPr>
        <p:spPr>
          <a:xfrm>
            <a:off x="11215871" y="3707395"/>
            <a:ext cx="61777" cy="62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BE17231-E707-3689-BE74-AD1B13774C86}"/>
              </a:ext>
            </a:extLst>
          </p:cNvPr>
          <p:cNvSpPr/>
          <p:nvPr/>
        </p:nvSpPr>
        <p:spPr>
          <a:xfrm>
            <a:off x="11216036" y="3948903"/>
            <a:ext cx="61777" cy="62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AB0CEDB-1846-18C7-4A42-5F8BCA86183D}"/>
              </a:ext>
            </a:extLst>
          </p:cNvPr>
          <p:cNvCxnSpPr>
            <a:cxnSpLocks/>
            <a:stCxn id="30" idx="3"/>
            <a:endCxn id="52" idx="2"/>
          </p:cNvCxnSpPr>
          <p:nvPr/>
        </p:nvCxnSpPr>
        <p:spPr>
          <a:xfrm flipV="1">
            <a:off x="9864478" y="1395479"/>
            <a:ext cx="1218927" cy="4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0F29A4-37D1-EB6F-3FC5-B90B04A76EAF}"/>
              </a:ext>
            </a:extLst>
          </p:cNvPr>
          <p:cNvCxnSpPr>
            <a:cxnSpLocks/>
            <a:stCxn id="33" idx="3"/>
            <a:endCxn id="55" idx="2"/>
          </p:cNvCxnSpPr>
          <p:nvPr/>
        </p:nvCxnSpPr>
        <p:spPr>
          <a:xfrm flipV="1">
            <a:off x="9958511" y="1943849"/>
            <a:ext cx="1142014" cy="887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92404ED-EAB4-8E47-3075-6D764EECFF14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9965153" y="2510065"/>
            <a:ext cx="1147637" cy="120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29CEF2E-E1EA-0572-E06F-A59E9A565D3C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9937312" y="2510065"/>
            <a:ext cx="1175478" cy="255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0EEF6CF-FC8E-5E40-381B-7511DD2CD2E0}"/>
              </a:ext>
            </a:extLst>
          </p:cNvPr>
          <p:cNvSpPr/>
          <p:nvPr/>
        </p:nvSpPr>
        <p:spPr>
          <a:xfrm>
            <a:off x="11107167" y="2842780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BFB8E63-6776-CCCA-D47B-D065EA785A53}"/>
              </a:ext>
            </a:extLst>
          </p:cNvPr>
          <p:cNvSpPr/>
          <p:nvPr/>
        </p:nvSpPr>
        <p:spPr>
          <a:xfrm>
            <a:off x="11148411" y="4163065"/>
            <a:ext cx="272060" cy="272060"/>
          </a:xfrm>
          <a:prstGeom prst="ellipse">
            <a:avLst/>
          </a:prstGeom>
          <a:solidFill>
            <a:srgbClr val="AAF0D4"/>
          </a:solidFill>
          <a:ln w="19050">
            <a:solidFill>
              <a:srgbClr val="80F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B48D09-0670-D68A-9386-83E393E96EE0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864478" y="1437098"/>
            <a:ext cx="1283933" cy="286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AFC269-B384-70A8-8421-EC8671B78436}"/>
              </a:ext>
            </a:extLst>
          </p:cNvPr>
          <p:cNvCxnSpPr>
            <a:cxnSpLocks/>
            <a:stCxn id="33" idx="3"/>
            <a:endCxn id="53" idx="2"/>
          </p:cNvCxnSpPr>
          <p:nvPr/>
        </p:nvCxnSpPr>
        <p:spPr>
          <a:xfrm>
            <a:off x="9958511" y="2831632"/>
            <a:ext cx="1189842" cy="196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B179D1A-09AA-3E28-9C81-E9D3EE0FB4D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965153" y="3725348"/>
            <a:ext cx="1183200" cy="159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A4AB8E1-A551-33C3-BA4D-974312BD9C49}"/>
              </a:ext>
            </a:extLst>
          </p:cNvPr>
          <p:cNvCxnSpPr>
            <a:cxnSpLocks/>
            <a:stCxn id="38" idx="3"/>
            <a:endCxn id="56" idx="2"/>
          </p:cNvCxnSpPr>
          <p:nvPr/>
        </p:nvCxnSpPr>
        <p:spPr>
          <a:xfrm>
            <a:off x="9924209" y="5061925"/>
            <a:ext cx="1228972" cy="80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146988D-C530-BBBB-EB9A-3400CD44DE60}"/>
              </a:ext>
            </a:extLst>
          </p:cNvPr>
          <p:cNvCxnSpPr>
            <a:cxnSpLocks/>
            <a:stCxn id="30" idx="3"/>
            <a:endCxn id="55" idx="2"/>
          </p:cNvCxnSpPr>
          <p:nvPr/>
        </p:nvCxnSpPr>
        <p:spPr>
          <a:xfrm>
            <a:off x="9864478" y="1437098"/>
            <a:ext cx="1236047" cy="50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5FB3817-2055-6AA3-9A9D-39B9EDB8C784}"/>
              </a:ext>
            </a:extLst>
          </p:cNvPr>
          <p:cNvCxnSpPr>
            <a:cxnSpLocks/>
            <a:stCxn id="30" idx="3"/>
            <a:endCxn id="54" idx="2"/>
          </p:cNvCxnSpPr>
          <p:nvPr/>
        </p:nvCxnSpPr>
        <p:spPr>
          <a:xfrm>
            <a:off x="9864478" y="1437098"/>
            <a:ext cx="1248312" cy="107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AC29406-73CB-B275-A568-BF8E14184BEA}"/>
              </a:ext>
            </a:extLst>
          </p:cNvPr>
          <p:cNvCxnSpPr>
            <a:cxnSpLocks/>
            <a:stCxn id="30" idx="3"/>
            <a:endCxn id="66" idx="2"/>
          </p:cNvCxnSpPr>
          <p:nvPr/>
        </p:nvCxnSpPr>
        <p:spPr>
          <a:xfrm>
            <a:off x="9864478" y="1437098"/>
            <a:ext cx="1242689" cy="154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0451199-B35F-6E94-F0D8-C97F320E5E38}"/>
              </a:ext>
            </a:extLst>
          </p:cNvPr>
          <p:cNvCxnSpPr>
            <a:cxnSpLocks/>
            <a:stCxn id="33" idx="3"/>
            <a:endCxn id="54" idx="2"/>
          </p:cNvCxnSpPr>
          <p:nvPr/>
        </p:nvCxnSpPr>
        <p:spPr>
          <a:xfrm flipV="1">
            <a:off x="9958511" y="2510065"/>
            <a:ext cx="1154279" cy="32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AC451BD-F82F-E633-252F-D24F4287BD8F}"/>
              </a:ext>
            </a:extLst>
          </p:cNvPr>
          <p:cNvCxnSpPr>
            <a:cxnSpLocks/>
            <a:stCxn id="33" idx="3"/>
            <a:endCxn id="66" idx="2"/>
          </p:cNvCxnSpPr>
          <p:nvPr/>
        </p:nvCxnSpPr>
        <p:spPr>
          <a:xfrm>
            <a:off x="9958511" y="2831632"/>
            <a:ext cx="1148656" cy="14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743AE4D-03ED-BC68-F320-226BA97E4C4A}"/>
              </a:ext>
            </a:extLst>
          </p:cNvPr>
          <p:cNvCxnSpPr>
            <a:cxnSpLocks/>
            <a:stCxn id="33" idx="3"/>
            <a:endCxn id="67" idx="2"/>
          </p:cNvCxnSpPr>
          <p:nvPr/>
        </p:nvCxnSpPr>
        <p:spPr>
          <a:xfrm>
            <a:off x="9958511" y="2831632"/>
            <a:ext cx="1189900" cy="146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3BE9939-2364-BE05-3289-E9FD3D6494C4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9971614" y="2842709"/>
            <a:ext cx="1176739" cy="19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4C2ECDC-FD50-EE82-0319-2F82DD3F4FF4}"/>
              </a:ext>
            </a:extLst>
          </p:cNvPr>
          <p:cNvCxnSpPr>
            <a:cxnSpLocks/>
            <a:stCxn id="33" idx="3"/>
            <a:endCxn id="57" idx="2"/>
          </p:cNvCxnSpPr>
          <p:nvPr/>
        </p:nvCxnSpPr>
        <p:spPr>
          <a:xfrm>
            <a:off x="9958511" y="2831632"/>
            <a:ext cx="1189842" cy="248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043ED98-ACAA-C845-2294-F3584BD078DA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>
            <a:off x="9958511" y="2831632"/>
            <a:ext cx="1194670" cy="303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84D7A51-3D41-5712-46AC-B0B6434AE694}"/>
              </a:ext>
            </a:extLst>
          </p:cNvPr>
          <p:cNvCxnSpPr>
            <a:cxnSpLocks/>
            <a:stCxn id="38" idx="3"/>
            <a:endCxn id="52" idx="2"/>
          </p:cNvCxnSpPr>
          <p:nvPr/>
        </p:nvCxnSpPr>
        <p:spPr>
          <a:xfrm flipV="1">
            <a:off x="9924209" y="1395479"/>
            <a:ext cx="1159196" cy="366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89E2D57-EB35-FAB3-8445-96BFDB8A84B3}"/>
              </a:ext>
            </a:extLst>
          </p:cNvPr>
          <p:cNvCxnSpPr>
            <a:cxnSpLocks/>
            <a:stCxn id="38" idx="3"/>
            <a:endCxn id="55" idx="2"/>
          </p:cNvCxnSpPr>
          <p:nvPr/>
        </p:nvCxnSpPr>
        <p:spPr>
          <a:xfrm flipV="1">
            <a:off x="9924209" y="1943849"/>
            <a:ext cx="1176316" cy="3118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742358F-5749-D464-A70F-259C15A6C094}"/>
              </a:ext>
            </a:extLst>
          </p:cNvPr>
          <p:cNvCxnSpPr>
            <a:cxnSpLocks/>
            <a:stCxn id="38" idx="3"/>
            <a:endCxn id="66" idx="2"/>
          </p:cNvCxnSpPr>
          <p:nvPr/>
        </p:nvCxnSpPr>
        <p:spPr>
          <a:xfrm flipV="1">
            <a:off x="9924209" y="2978810"/>
            <a:ext cx="1182958" cy="208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BE7130E-1751-16D2-5579-CF7FC8E748A2}"/>
              </a:ext>
            </a:extLst>
          </p:cNvPr>
          <p:cNvCxnSpPr>
            <a:cxnSpLocks/>
            <a:stCxn id="38" idx="3"/>
            <a:endCxn id="67" idx="1"/>
          </p:cNvCxnSpPr>
          <p:nvPr/>
        </p:nvCxnSpPr>
        <p:spPr>
          <a:xfrm flipV="1">
            <a:off x="9924209" y="4202907"/>
            <a:ext cx="1264044" cy="85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85FCBD7-9DE5-BF13-670B-6A25E9675EAA}"/>
              </a:ext>
            </a:extLst>
          </p:cNvPr>
          <p:cNvCxnSpPr>
            <a:cxnSpLocks/>
            <a:stCxn id="38" idx="3"/>
            <a:endCxn id="53" idx="2"/>
          </p:cNvCxnSpPr>
          <p:nvPr/>
        </p:nvCxnSpPr>
        <p:spPr>
          <a:xfrm flipV="1">
            <a:off x="9924209" y="4794828"/>
            <a:ext cx="1224144" cy="2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7969D41-45B0-241C-E2A2-A794C5A2FC5C}"/>
              </a:ext>
            </a:extLst>
          </p:cNvPr>
          <p:cNvCxnSpPr>
            <a:cxnSpLocks/>
            <a:stCxn id="38" idx="3"/>
            <a:endCxn id="56" idx="2"/>
          </p:cNvCxnSpPr>
          <p:nvPr/>
        </p:nvCxnSpPr>
        <p:spPr>
          <a:xfrm>
            <a:off x="9924209" y="5061925"/>
            <a:ext cx="1228972" cy="80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CBE897C-0343-0B80-8EEF-1160F081487B}"/>
              </a:ext>
            </a:extLst>
          </p:cNvPr>
          <p:cNvCxnSpPr>
            <a:cxnSpLocks/>
            <a:stCxn id="36" idx="3"/>
            <a:endCxn id="67" idx="2"/>
          </p:cNvCxnSpPr>
          <p:nvPr/>
        </p:nvCxnSpPr>
        <p:spPr>
          <a:xfrm>
            <a:off x="9965153" y="3725348"/>
            <a:ext cx="1183258" cy="57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1C9A43-9345-BCA9-F807-A038FAF1AF54}"/>
              </a:ext>
            </a:extLst>
          </p:cNvPr>
          <p:cNvCxnSpPr>
            <a:cxnSpLocks/>
            <a:stCxn id="36" idx="3"/>
            <a:endCxn id="66" idx="2"/>
          </p:cNvCxnSpPr>
          <p:nvPr/>
        </p:nvCxnSpPr>
        <p:spPr>
          <a:xfrm flipV="1">
            <a:off x="9965153" y="2978810"/>
            <a:ext cx="1142014" cy="74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312C5BB-EEB0-7FA2-2312-05A17EAA7A2C}"/>
              </a:ext>
            </a:extLst>
          </p:cNvPr>
          <p:cNvCxnSpPr>
            <a:cxnSpLocks/>
            <a:stCxn id="36" idx="3"/>
            <a:endCxn id="53" idx="2"/>
          </p:cNvCxnSpPr>
          <p:nvPr/>
        </p:nvCxnSpPr>
        <p:spPr>
          <a:xfrm>
            <a:off x="9965153" y="3725348"/>
            <a:ext cx="1183200" cy="106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F8E908-C14D-ECF5-B417-F2ABC1964906}"/>
              </a:ext>
            </a:extLst>
          </p:cNvPr>
          <p:cNvCxnSpPr>
            <a:cxnSpLocks/>
            <a:stCxn id="36" idx="3"/>
            <a:endCxn id="57" idx="2"/>
          </p:cNvCxnSpPr>
          <p:nvPr/>
        </p:nvCxnSpPr>
        <p:spPr>
          <a:xfrm>
            <a:off x="9965153" y="3725348"/>
            <a:ext cx="1183200" cy="159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47516B7-C41F-76B2-4F4C-5F3393E6960E}"/>
              </a:ext>
            </a:extLst>
          </p:cNvPr>
          <p:cNvCxnSpPr>
            <a:cxnSpLocks/>
            <a:stCxn id="36" idx="3"/>
            <a:endCxn id="56" idx="2"/>
          </p:cNvCxnSpPr>
          <p:nvPr/>
        </p:nvCxnSpPr>
        <p:spPr>
          <a:xfrm>
            <a:off x="9965153" y="3725348"/>
            <a:ext cx="1188028" cy="21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A2ED26D-5E38-D590-E131-6E5C75E0BE03}"/>
              </a:ext>
            </a:extLst>
          </p:cNvPr>
          <p:cNvSpPr txBox="1"/>
          <p:nvPr/>
        </p:nvSpPr>
        <p:spPr>
          <a:xfrm>
            <a:off x="485774" y="192777"/>
            <a:ext cx="6210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 &amp; Max Pool / Mean Pool</a:t>
            </a:r>
            <a:endParaRPr lang="ko-KR" altLang="en-US" sz="30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8C04B73-A4C3-F7E0-4A71-9247FD8658FE}"/>
              </a:ext>
            </a:extLst>
          </p:cNvPr>
          <p:cNvSpPr txBox="1"/>
          <p:nvPr/>
        </p:nvSpPr>
        <p:spPr>
          <a:xfrm>
            <a:off x="6096000" y="6002602"/>
            <a:ext cx="279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0" dirty="0">
                <a:ln w="19050">
                  <a:noFill/>
                </a:ln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&lt;Mean Pool(2x2)&gt;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7D98A59-A381-664E-5DD4-5705C998B89E}"/>
              </a:ext>
            </a:extLst>
          </p:cNvPr>
          <p:cNvSpPr txBox="1"/>
          <p:nvPr/>
        </p:nvSpPr>
        <p:spPr>
          <a:xfrm>
            <a:off x="10669599" y="6083267"/>
            <a:ext cx="122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0" dirty="0" err="1">
                <a:ln w="19050">
                  <a:noFill/>
                </a:ln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Softmax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7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9FEB0-7CBF-BBFE-4602-CEFF40D8E213}"/>
              </a:ext>
            </a:extLst>
          </p:cNvPr>
          <p:cNvSpPr txBox="1"/>
          <p:nvPr/>
        </p:nvSpPr>
        <p:spPr>
          <a:xfrm>
            <a:off x="485774" y="192777"/>
            <a:ext cx="5808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 &amp; Batch Normalization</a:t>
            </a:r>
            <a:endParaRPr lang="ko-KR" altLang="en-US" sz="3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16B3E7-7EA4-A8C2-B497-D12EDAF8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6" y="1331371"/>
            <a:ext cx="2590938" cy="1620295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FF0A5-5F9D-18B6-D16C-81CA3093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56" y="4472545"/>
            <a:ext cx="2590938" cy="1620295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E63BC7-D20D-CCF4-86F3-38E37EBC4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57" y="2911739"/>
            <a:ext cx="2590938" cy="1560806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FB8112D-EB9E-21C9-EC12-5955A33FE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626" y="1689273"/>
            <a:ext cx="6720821" cy="2652375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DEDE5A-F086-9FA5-2CBD-E069128F4364}"/>
              </a:ext>
            </a:extLst>
          </p:cNvPr>
          <p:cNvSpPr txBox="1"/>
          <p:nvPr/>
        </p:nvSpPr>
        <p:spPr>
          <a:xfrm>
            <a:off x="6071143" y="5587218"/>
            <a:ext cx="19118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Global minimum</a:t>
            </a:r>
            <a:endParaRPr lang="ko-KR" altLang="en-US" sz="15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1E7E3B-EBCC-C235-53F7-AB9875D0D577}"/>
              </a:ext>
            </a:extLst>
          </p:cNvPr>
          <p:cNvGrpSpPr/>
          <p:nvPr/>
        </p:nvGrpSpPr>
        <p:grpSpPr>
          <a:xfrm>
            <a:off x="3483626" y="4472545"/>
            <a:ext cx="4181382" cy="1640908"/>
            <a:chOff x="3483626" y="4472545"/>
            <a:chExt cx="4181382" cy="164090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94F07E-098D-5C80-5F5D-3289D5CDF04D}"/>
                </a:ext>
              </a:extLst>
            </p:cNvPr>
            <p:cNvSpPr/>
            <p:nvPr/>
          </p:nvSpPr>
          <p:spPr>
            <a:xfrm>
              <a:off x="3483626" y="4472545"/>
              <a:ext cx="4181382" cy="1612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41BF354-EC49-3C7B-EDC1-C9D6F7327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3626" y="4472545"/>
              <a:ext cx="0" cy="15905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B3D465-FDC8-9C92-EFA5-09ADB913F796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26" y="6073931"/>
              <a:ext cx="4181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F5614D6-42CA-38A1-1CD3-0B3B428CECC8}"/>
                </a:ext>
              </a:extLst>
            </p:cNvPr>
            <p:cNvSpPr/>
            <p:nvPr/>
          </p:nvSpPr>
          <p:spPr>
            <a:xfrm>
              <a:off x="3483626" y="4488503"/>
              <a:ext cx="3375861" cy="1585428"/>
            </a:xfrm>
            <a:custGeom>
              <a:avLst/>
              <a:gdLst>
                <a:gd name="connsiteX0" fmla="*/ 0 w 3375861"/>
                <a:gd name="connsiteY0" fmla="*/ 1583224 h 1585428"/>
                <a:gd name="connsiteX1" fmla="*/ 381740 w 3375861"/>
                <a:gd name="connsiteY1" fmla="*/ 11877 h 1585428"/>
                <a:gd name="connsiteX2" fmla="*/ 1100832 w 3375861"/>
                <a:gd name="connsiteY2" fmla="*/ 837500 h 1585428"/>
                <a:gd name="connsiteX3" fmla="*/ 1642369 w 3375861"/>
                <a:gd name="connsiteY3" fmla="*/ 366983 h 1585428"/>
                <a:gd name="connsiteX4" fmla="*/ 2317072 w 3375861"/>
                <a:gd name="connsiteY4" fmla="*/ 1583224 h 1585428"/>
                <a:gd name="connsiteX5" fmla="*/ 2814222 w 3375861"/>
                <a:gd name="connsiteY5" fmla="*/ 11877 h 1585428"/>
                <a:gd name="connsiteX6" fmla="*/ 3329127 w 3375861"/>
                <a:gd name="connsiteY6" fmla="*/ 952910 h 1585428"/>
                <a:gd name="connsiteX7" fmla="*/ 3320249 w 3375861"/>
                <a:gd name="connsiteY7" fmla="*/ 1077197 h 158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5861" h="1585428">
                  <a:moveTo>
                    <a:pt x="0" y="1583224"/>
                  </a:moveTo>
                  <a:cubicBezTo>
                    <a:pt x="99134" y="859694"/>
                    <a:pt x="198268" y="136164"/>
                    <a:pt x="381740" y="11877"/>
                  </a:cubicBezTo>
                  <a:cubicBezTo>
                    <a:pt x="565212" y="-112410"/>
                    <a:pt x="890727" y="778316"/>
                    <a:pt x="1100832" y="837500"/>
                  </a:cubicBezTo>
                  <a:cubicBezTo>
                    <a:pt x="1310937" y="896684"/>
                    <a:pt x="1439662" y="242696"/>
                    <a:pt x="1642369" y="366983"/>
                  </a:cubicBezTo>
                  <a:cubicBezTo>
                    <a:pt x="1845076" y="491270"/>
                    <a:pt x="2121763" y="1642408"/>
                    <a:pt x="2317072" y="1583224"/>
                  </a:cubicBezTo>
                  <a:cubicBezTo>
                    <a:pt x="2512381" y="1524040"/>
                    <a:pt x="2645546" y="116929"/>
                    <a:pt x="2814222" y="11877"/>
                  </a:cubicBezTo>
                  <a:cubicBezTo>
                    <a:pt x="2982898" y="-93175"/>
                    <a:pt x="3244789" y="775357"/>
                    <a:pt x="3329127" y="952910"/>
                  </a:cubicBezTo>
                  <a:cubicBezTo>
                    <a:pt x="3413465" y="1130463"/>
                    <a:pt x="3366857" y="1103830"/>
                    <a:pt x="3320249" y="107719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55CD51-79F3-6C40-1EBE-60495F89B3FC}"/>
                </a:ext>
              </a:extLst>
            </p:cNvPr>
            <p:cNvSpPr txBox="1"/>
            <p:nvPr/>
          </p:nvSpPr>
          <p:spPr>
            <a:xfrm>
              <a:off x="3866431" y="5368396"/>
              <a:ext cx="18219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Local minimum</a:t>
              </a:r>
              <a:endParaRPr lang="ko-KR" altLang="en-US" sz="15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18DB9EC-8666-8E11-7367-18E0727ADC12}"/>
                </a:ext>
              </a:extLst>
            </p:cNvPr>
            <p:cNvSpPr/>
            <p:nvPr/>
          </p:nvSpPr>
          <p:spPr>
            <a:xfrm>
              <a:off x="4553248" y="5278648"/>
              <a:ext cx="106529" cy="100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422AE3D-ADD1-CDF3-08EE-65FE315BF741}"/>
                </a:ext>
              </a:extLst>
            </p:cNvPr>
            <p:cNvSpPr/>
            <p:nvPr/>
          </p:nvSpPr>
          <p:spPr>
            <a:xfrm>
              <a:off x="5728852" y="6012737"/>
              <a:ext cx="106529" cy="1007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C815452-EC3C-63D0-5E59-DF079A9C7C19}"/>
              </a:ext>
            </a:extLst>
          </p:cNvPr>
          <p:cNvGrpSpPr/>
          <p:nvPr/>
        </p:nvGrpSpPr>
        <p:grpSpPr>
          <a:xfrm>
            <a:off x="7813963" y="4472545"/>
            <a:ext cx="4527611" cy="1659596"/>
            <a:chOff x="7833414" y="4473516"/>
            <a:chExt cx="4527611" cy="1659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E3EE58-429A-9089-6C64-DE8C6BBD61EE}"/>
                </a:ext>
              </a:extLst>
            </p:cNvPr>
            <p:cNvSpPr/>
            <p:nvPr/>
          </p:nvSpPr>
          <p:spPr>
            <a:xfrm>
              <a:off x="7833414" y="4477447"/>
              <a:ext cx="4181382" cy="1612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C950F10-5619-AD44-D8EC-5D77B635DCB3}"/>
                </a:ext>
              </a:extLst>
            </p:cNvPr>
            <p:cNvSpPr/>
            <p:nvPr/>
          </p:nvSpPr>
          <p:spPr>
            <a:xfrm>
              <a:off x="7850353" y="5050638"/>
              <a:ext cx="3471985" cy="1013428"/>
            </a:xfrm>
            <a:custGeom>
              <a:avLst/>
              <a:gdLst>
                <a:gd name="connsiteX0" fmla="*/ 0 w 4161331"/>
                <a:gd name="connsiteY0" fmla="*/ 1013428 h 1013428"/>
                <a:gd name="connsiteX1" fmla="*/ 417250 w 4161331"/>
                <a:gd name="connsiteY1" fmla="*/ 1374 h 1013428"/>
                <a:gd name="connsiteX2" fmla="*/ 1225118 w 4161331"/>
                <a:gd name="connsiteY2" fmla="*/ 782609 h 1013428"/>
                <a:gd name="connsiteX3" fmla="*/ 1908699 w 4161331"/>
                <a:gd name="connsiteY3" fmla="*/ 232193 h 1013428"/>
                <a:gd name="connsiteX4" fmla="*/ 2867487 w 4161331"/>
                <a:gd name="connsiteY4" fmla="*/ 1004551 h 1013428"/>
                <a:gd name="connsiteX5" fmla="*/ 3719744 w 4161331"/>
                <a:gd name="connsiteY5" fmla="*/ 107906 h 1013428"/>
                <a:gd name="connsiteX6" fmla="*/ 4101483 w 4161331"/>
                <a:gd name="connsiteY6" fmla="*/ 498523 h 1013428"/>
                <a:gd name="connsiteX7" fmla="*/ 4154749 w 4161331"/>
                <a:gd name="connsiteY7" fmla="*/ 596178 h 10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1331" h="1013428">
                  <a:moveTo>
                    <a:pt x="0" y="1013428"/>
                  </a:moveTo>
                  <a:cubicBezTo>
                    <a:pt x="106532" y="526636"/>
                    <a:pt x="213064" y="39844"/>
                    <a:pt x="417250" y="1374"/>
                  </a:cubicBezTo>
                  <a:cubicBezTo>
                    <a:pt x="621436" y="-37096"/>
                    <a:pt x="976543" y="744139"/>
                    <a:pt x="1225118" y="782609"/>
                  </a:cubicBezTo>
                  <a:cubicBezTo>
                    <a:pt x="1473693" y="821079"/>
                    <a:pt x="1634971" y="195203"/>
                    <a:pt x="1908699" y="232193"/>
                  </a:cubicBezTo>
                  <a:cubicBezTo>
                    <a:pt x="2182427" y="269183"/>
                    <a:pt x="2565646" y="1025266"/>
                    <a:pt x="2867487" y="1004551"/>
                  </a:cubicBezTo>
                  <a:cubicBezTo>
                    <a:pt x="3169328" y="983836"/>
                    <a:pt x="3514078" y="192244"/>
                    <a:pt x="3719744" y="107906"/>
                  </a:cubicBezTo>
                  <a:cubicBezTo>
                    <a:pt x="3925410" y="23568"/>
                    <a:pt x="4028982" y="417144"/>
                    <a:pt x="4101483" y="498523"/>
                  </a:cubicBezTo>
                  <a:cubicBezTo>
                    <a:pt x="4173984" y="579902"/>
                    <a:pt x="4164366" y="588040"/>
                    <a:pt x="4154749" y="59617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59B0C50-2CF7-815A-7028-110E234FA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3414" y="4473516"/>
              <a:ext cx="0" cy="15905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318429E-CEB6-84EE-85E8-3FBEC9446AE3}"/>
                </a:ext>
              </a:extLst>
            </p:cNvPr>
            <p:cNvCxnSpPr>
              <a:cxnSpLocks/>
            </p:cNvCxnSpPr>
            <p:nvPr/>
          </p:nvCxnSpPr>
          <p:spPr>
            <a:xfrm>
              <a:off x="7833414" y="6074902"/>
              <a:ext cx="4181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A79D76-DEF0-2319-B261-E3A226ECF311}"/>
                </a:ext>
              </a:extLst>
            </p:cNvPr>
            <p:cNvSpPr txBox="1"/>
            <p:nvPr/>
          </p:nvSpPr>
          <p:spPr>
            <a:xfrm>
              <a:off x="8137700" y="5809947"/>
              <a:ext cx="18219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Local minimum</a:t>
              </a:r>
              <a:endParaRPr lang="ko-KR" altLang="en-US" sz="15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2F9EB6-C8C1-14F9-5E14-6D5D1D8ED357}"/>
                </a:ext>
              </a:extLst>
            </p:cNvPr>
            <p:cNvSpPr txBox="1"/>
            <p:nvPr/>
          </p:nvSpPr>
          <p:spPr>
            <a:xfrm>
              <a:off x="10449180" y="5759113"/>
              <a:ext cx="19118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Global minimum</a:t>
              </a:r>
              <a:endParaRPr lang="ko-KR" altLang="en-US" sz="15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BC8BE4F-7096-BC64-8335-8741EE8A57C7}"/>
                </a:ext>
              </a:extLst>
            </p:cNvPr>
            <p:cNvSpPr/>
            <p:nvPr/>
          </p:nvSpPr>
          <p:spPr>
            <a:xfrm>
              <a:off x="8829896" y="5778277"/>
              <a:ext cx="106529" cy="100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B51E87D-EF94-875B-8814-83892B3287D5}"/>
                </a:ext>
              </a:extLst>
            </p:cNvPr>
            <p:cNvSpPr/>
            <p:nvPr/>
          </p:nvSpPr>
          <p:spPr>
            <a:xfrm>
              <a:off x="10204448" y="6011962"/>
              <a:ext cx="106529" cy="1007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18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7BDDA-B6CD-CECF-8A1C-17B1F64207B1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C92DF-3941-5A2F-67BE-64ACB7D1C6F0}"/>
              </a:ext>
            </a:extLst>
          </p:cNvPr>
          <p:cNvSpPr txBox="1"/>
          <p:nvPr/>
        </p:nvSpPr>
        <p:spPr>
          <a:xfrm>
            <a:off x="840047" y="1081069"/>
            <a:ext cx="6795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All Neural Network Architecture</a:t>
            </a:r>
            <a:endParaRPr lang="ko-KR" altLang="en-US" sz="2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201BE1-CB22-2470-041C-4217963C2288}"/>
              </a:ext>
            </a:extLst>
          </p:cNvPr>
          <p:cNvGrpSpPr/>
          <p:nvPr/>
        </p:nvGrpSpPr>
        <p:grpSpPr>
          <a:xfrm>
            <a:off x="344886" y="1312090"/>
            <a:ext cx="11502227" cy="5380587"/>
            <a:chOff x="344886" y="1312090"/>
            <a:chExt cx="11502227" cy="53805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10E340A-875F-494B-FA75-14325228F599}"/>
                </a:ext>
              </a:extLst>
            </p:cNvPr>
            <p:cNvGrpSpPr/>
            <p:nvPr/>
          </p:nvGrpSpPr>
          <p:grpSpPr>
            <a:xfrm>
              <a:off x="344886" y="1312090"/>
              <a:ext cx="11502227" cy="5359187"/>
              <a:chOff x="485774" y="998913"/>
              <a:chExt cx="11502227" cy="535918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515BAD8-4B35-B6D1-A963-44657E0C4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816" b="97796" l="3963" r="95447">
                            <a14:foregroundMark x1="4132" y1="7816" x2="5734" y2="11623"/>
                            <a14:foregroundMark x1="9022" y1="11222" x2="19562" y2="25050"/>
                            <a14:foregroundMark x1="4384" y1="24850" x2="4384" y2="24850"/>
                            <a14:foregroundMark x1="4216" y1="32866" x2="4216" y2="32866"/>
                            <a14:foregroundMark x1="4300" y1="41884" x2="4300" y2="41884"/>
                            <a14:foregroundMark x1="4469" y1="48096" x2="4469" y2="48096"/>
                            <a14:foregroundMark x1="4047" y1="57114" x2="4047" y2="57114"/>
                            <a14:foregroundMark x1="4132" y1="64128" x2="4132" y2="64128"/>
                            <a14:foregroundMark x1="49578" y1="33066" x2="49578" y2="33066"/>
                            <a14:foregroundMark x1="36509" y1="30661" x2="61973" y2="48898"/>
                            <a14:foregroundMark x1="61973" y1="48898" x2="73272" y2="49699"/>
                            <a14:foregroundMark x1="73272" y1="49699" x2="79848" y2="48898"/>
                            <a14:foregroundMark x1="53120" y1="38076" x2="73946" y2="39078"/>
                            <a14:foregroundMark x1="80017" y1="35471" x2="81703" y2="54910"/>
                            <a14:foregroundMark x1="83390" y1="39279" x2="87858" y2="54709"/>
                            <a14:foregroundMark x1="94013" y1="44689" x2="90472" y2="60120"/>
                            <a14:foregroundMark x1="88786" y1="42485" x2="83052" y2="37074"/>
                            <a14:foregroundMark x1="4047" y1="17034" x2="4047" y2="17034"/>
                            <a14:foregroundMark x1="4553" y1="72946" x2="4553" y2="72946"/>
                            <a14:foregroundMark x1="4216" y1="81563" x2="4216" y2="81563"/>
                            <a14:foregroundMark x1="4469" y1="88577" x2="4469" y2="88577"/>
                            <a14:foregroundMark x1="4216" y1="97796" x2="4216" y2="97796"/>
                            <a14:foregroundMark x1="6071" y1="93587" x2="22091" y2="80361"/>
                            <a14:foregroundMark x1="20573" y1="85571" x2="47976" y2="69539"/>
                            <a14:foregroundMark x1="47976" y1="69539" x2="52614" y2="63126"/>
                            <a14:foregroundMark x1="52614" y1="63126" x2="58263" y2="64128"/>
                            <a14:foregroundMark x1="58263" y1="64128" x2="63238" y2="63727"/>
                            <a14:foregroundMark x1="63238" y1="63727" x2="67285" y2="57515"/>
                            <a14:foregroundMark x1="67285" y1="57515" x2="70658" y2="63928"/>
                            <a14:foregroundMark x1="70658" y1="63928" x2="75211" y2="64529"/>
                            <a14:foregroundMark x1="75211" y1="64529" x2="79174" y2="68136"/>
                            <a14:foregroundMark x1="79174" y1="68136" x2="90978" y2="60721"/>
                            <a14:foregroundMark x1="90978" y1="60721" x2="91147" y2="60721"/>
                            <a14:foregroundMark x1="88027" y1="66533" x2="81535" y2="72545"/>
                            <a14:foregroundMark x1="75548" y1="71142" x2="64418" y2="64128"/>
                            <a14:foregroundMark x1="78921" y1="33066" x2="70489" y2="43888"/>
                            <a14:foregroundMark x1="82378" y1="33267" x2="89207" y2="40882"/>
                            <a14:foregroundMark x1="61804" y1="37275" x2="56155" y2="37275"/>
                            <a14:foregroundMark x1="45531" y1="32064" x2="38280" y2="29860"/>
                            <a14:foregroundMark x1="38280" y1="29860" x2="38280" y2="29659"/>
                            <a14:foregroundMark x1="28752" y1="23848" x2="31956" y2="30060"/>
                            <a14:foregroundMark x1="19562" y1="16834" x2="23777" y2="23647"/>
                            <a14:foregroundMark x1="24115" y1="20240" x2="32378" y2="24449"/>
                            <a14:foregroundMark x1="58010" y1="68337" x2="50084" y2="67936"/>
                            <a14:foregroundMark x1="95447" y1="52104" x2="95447" y2="52104"/>
                            <a14:foregroundMark x1="75126" y1="33467" x2="67707" y2="3787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5774" y="998913"/>
                <a:ext cx="11298227" cy="475363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FFB11-0B35-BF89-1F8D-DC1FC7FD0AC7}"/>
                  </a:ext>
                </a:extLst>
              </p:cNvPr>
              <p:cNvSpPr txBox="1"/>
              <p:nvPr/>
            </p:nvSpPr>
            <p:spPr>
              <a:xfrm>
                <a:off x="8837207" y="5073446"/>
                <a:ext cx="140740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/>
                  <a:t>Hidden Layer</a:t>
                </a:r>
              </a:p>
              <a:p>
                <a:pPr algn="ctr"/>
                <a:r>
                  <a:rPr lang="en-US" altLang="ko-KR" sz="1500" b="1" dirty="0"/>
                  <a:t>(1000x1)</a:t>
                </a:r>
                <a:endParaRPr lang="ko-KR" altLang="en-US" sz="15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ED02C0-2E37-5D5A-7F0A-674650CBB699}"/>
                  </a:ext>
                </a:extLst>
              </p:cNvPr>
              <p:cNvSpPr txBox="1"/>
              <p:nvPr/>
            </p:nvSpPr>
            <p:spPr>
              <a:xfrm>
                <a:off x="10580598" y="5126962"/>
                <a:ext cx="140740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/>
                  <a:t>Output Layer</a:t>
                </a:r>
              </a:p>
              <a:p>
                <a:pPr algn="ctr"/>
                <a:r>
                  <a:rPr lang="en-US" altLang="ko-KR" sz="1500" b="1" dirty="0"/>
                  <a:t>(3x1)</a:t>
                </a:r>
                <a:endParaRPr lang="ko-KR" altLang="en-US" sz="1500" b="1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44C1-AB66-48BA-4EC3-36547FDC7688}"/>
                  </a:ext>
                </a:extLst>
              </p:cNvPr>
              <p:cNvSpPr txBox="1"/>
              <p:nvPr/>
            </p:nvSpPr>
            <p:spPr>
              <a:xfrm>
                <a:off x="10580597" y="4803797"/>
                <a:ext cx="140740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 err="1"/>
                  <a:t>Softmax</a:t>
                </a:r>
                <a:endParaRPr lang="ko-KR" altLang="en-US" sz="15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61C5E-645F-F30A-1348-9AECA4B68E24}"/>
                  </a:ext>
                </a:extLst>
              </p:cNvPr>
              <p:cNvSpPr txBox="1"/>
              <p:nvPr/>
            </p:nvSpPr>
            <p:spPr>
              <a:xfrm>
                <a:off x="3528829" y="6034935"/>
                <a:ext cx="185542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/>
                  <a:t>Convolution Layer</a:t>
                </a:r>
                <a:endParaRPr lang="ko-KR" altLang="en-US" sz="1500" b="1" dirty="0"/>
              </a:p>
            </p:txBody>
          </p:sp>
          <p:sp>
            <p:nvSpPr>
              <p:cNvPr id="10" name="왼쪽 중괄호 9">
                <a:extLst>
                  <a:ext uri="{FF2B5EF4-FFF2-40B4-BE49-F238E27FC236}">
                    <a16:creationId xmlns:a16="http://schemas.microsoft.com/office/drawing/2014/main" id="{7A74201B-0112-C638-C45E-46E7D2D6512E}"/>
                  </a:ext>
                </a:extLst>
              </p:cNvPr>
              <p:cNvSpPr/>
              <p:nvPr/>
            </p:nvSpPr>
            <p:spPr>
              <a:xfrm rot="16200000">
                <a:off x="4284673" y="2396108"/>
                <a:ext cx="343742" cy="6951218"/>
              </a:xfrm>
              <a:prstGeom prst="lef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1270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왼쪽 중괄호 12">
              <a:extLst>
                <a:ext uri="{FF2B5EF4-FFF2-40B4-BE49-F238E27FC236}">
                  <a16:creationId xmlns:a16="http://schemas.microsoft.com/office/drawing/2014/main" id="{1151A4C6-26E8-D5E9-36B8-2AB0D7410C22}"/>
                </a:ext>
              </a:extLst>
            </p:cNvPr>
            <p:cNvSpPr/>
            <p:nvPr/>
          </p:nvSpPr>
          <p:spPr>
            <a:xfrm rot="16200000">
              <a:off x="10107755" y="5305867"/>
              <a:ext cx="343742" cy="175921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D0A9AF-D241-2DB1-CD1E-FEEE7F0C8AF0}"/>
                </a:ext>
              </a:extLst>
            </p:cNvPr>
            <p:cNvSpPr txBox="1"/>
            <p:nvPr/>
          </p:nvSpPr>
          <p:spPr>
            <a:xfrm>
              <a:off x="9185096" y="6369512"/>
              <a:ext cx="21890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Fully Connected Layer</a:t>
              </a:r>
              <a:endParaRPr lang="ko-KR" altLang="en-US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7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79237-A6BB-59FA-CB75-D4B589DA572E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6032C-7B1E-F99A-A980-82CF648679EA}"/>
              </a:ext>
            </a:extLst>
          </p:cNvPr>
          <p:cNvSpPr txBox="1"/>
          <p:nvPr/>
        </p:nvSpPr>
        <p:spPr>
          <a:xfrm>
            <a:off x="747074" y="1171019"/>
            <a:ext cx="6795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ResNet18 Architecture</a:t>
            </a:r>
            <a:endParaRPr lang="ko-KR" altLang="en-US" sz="2000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3FC69DC-D19B-F566-FB13-ECFE5EA1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5" y="1702900"/>
            <a:ext cx="9605690" cy="201880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3853473"/>
            <a:ext cx="2114236" cy="2333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3853473"/>
            <a:ext cx="2057401" cy="230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14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949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Filter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ECDA5-7DEB-AC10-C121-EBBE02D9ACE1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</a:rPr>
              <a:t>Anti-Aliasing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5A6592-3B6D-417B-378B-DE3CDC8C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24"/>
          <a:stretch/>
        </p:blipFill>
        <p:spPr>
          <a:xfrm>
            <a:off x="8324273" y="3403601"/>
            <a:ext cx="2881746" cy="2656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E866AB-1B0D-84A9-8748-EEE9868A9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94" r="33698"/>
          <a:stretch/>
        </p:blipFill>
        <p:spPr>
          <a:xfrm>
            <a:off x="4655127" y="3403600"/>
            <a:ext cx="2881746" cy="265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703D63-C3B3-4BE7-9AC1-E8104937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24"/>
          <a:stretch/>
        </p:blipFill>
        <p:spPr>
          <a:xfrm>
            <a:off x="985981" y="3403600"/>
            <a:ext cx="2881746" cy="2656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6168D3-94CD-AD6D-D167-90D4AC436E05}"/>
              </a:ext>
            </a:extLst>
          </p:cNvPr>
          <p:cNvSpPr txBox="1"/>
          <p:nvPr/>
        </p:nvSpPr>
        <p:spPr>
          <a:xfrm>
            <a:off x="852054" y="1765584"/>
            <a:ext cx="968827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</a:t>
            </a:r>
            <a:r>
              <a:rPr lang="en-US" altLang="ko-KR" sz="15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When the sampling frequency is lower than twice the maximum frequency of the original signal, the </a:t>
            </a:r>
          </a:p>
          <a:p>
            <a:r>
              <a:rPr lang="en-US" altLang="ko-KR" sz="15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  phenomenon in which adjacent spectra overlap and the output is distorted is called aliasing.</a:t>
            </a:r>
          </a:p>
          <a:p>
            <a:endParaRPr lang="en-US" altLang="ko-KR" sz="1500" b="1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</a:t>
            </a:r>
            <a:r>
              <a:rPr lang="en-US" altLang="ko-KR" sz="15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This indicates that when playing rendered content, pixel fragments of the output image bounce, or</a:t>
            </a:r>
          </a:p>
          <a:p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  <a:cs typeface="맑은 고딕" panose="020B0503020000020004" pitchFamily="50" charset="-127"/>
              </a:rPr>
              <a:t>  </a:t>
            </a:r>
            <a:r>
              <a:rPr lang="en-US" altLang="ko-KR" sz="15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the edges of lines or shapes become rough and sharp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696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949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Filter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ECDA5-7DEB-AC10-C121-EBBE02D9ACE1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</a:rPr>
              <a:t>Anti-Aliasing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DEF7F7-D25B-4AFA-5B9D-36D6CA0D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53" y="1879797"/>
            <a:ext cx="4715533" cy="4305901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F35DA1-BAA4-3ABA-ACEB-CFE830D3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657" y="1879797"/>
            <a:ext cx="5241707" cy="4305376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6A54E5-9B68-5EE7-2852-AEF539AE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415" y="6185173"/>
            <a:ext cx="1066949" cy="295316"/>
          </a:xfrm>
          <a:prstGeom prst="rect">
            <a:avLst/>
          </a:prstGeom>
          <a:ln>
            <a:solidFill>
              <a:srgbClr val="80F0B0"/>
            </a:solidFill>
          </a:ln>
        </p:spPr>
      </p:pic>
    </p:spTree>
    <p:extLst>
      <p:ext uri="{BB962C8B-B14F-4D97-AF65-F5344CB8AC3E}">
        <p14:creationId xmlns:p14="http://schemas.microsoft.com/office/powerpoint/2010/main" val="23417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91394-0A96-05FD-939C-1F4C8F3E0DE7}"/>
              </a:ext>
            </a:extLst>
          </p:cNvPr>
          <p:cNvSpPr/>
          <p:nvPr/>
        </p:nvSpPr>
        <p:spPr>
          <a:xfrm>
            <a:off x="5363345" y="1110013"/>
            <a:ext cx="1471769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172" y="2433335"/>
            <a:ext cx="11000105" cy="3069924"/>
            <a:chOff x="577172" y="2433335"/>
            <a:chExt cx="11000105" cy="3069924"/>
          </a:xfrm>
        </p:grpSpPr>
        <p:sp>
          <p:nvSpPr>
            <p:cNvPr id="6" name="자유형 17">
              <a:extLst>
                <a:ext uri="{FF2B5EF4-FFF2-40B4-BE49-F238E27FC236}">
                  <a16:creationId xmlns:a16="http://schemas.microsoft.com/office/drawing/2014/main" id="{45B73588-1281-F0DC-C9E6-4F35A0C2B31F}"/>
                </a:ext>
              </a:extLst>
            </p:cNvPr>
            <p:cNvSpPr/>
            <p:nvPr/>
          </p:nvSpPr>
          <p:spPr>
            <a:xfrm rot="16200000">
              <a:off x="725503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A45A13-93AF-977A-2456-EEF29B4A1956}"/>
                </a:ext>
              </a:extLst>
            </p:cNvPr>
            <p:cNvGrpSpPr/>
            <p:nvPr/>
          </p:nvGrpSpPr>
          <p:grpSpPr>
            <a:xfrm>
              <a:off x="741267" y="2669899"/>
              <a:ext cx="1865274" cy="2094310"/>
              <a:chOff x="2168083" y="3125970"/>
              <a:chExt cx="1323542" cy="1523891"/>
            </a:xfrm>
          </p:grpSpPr>
          <p:sp>
            <p:nvSpPr>
              <p:cNvPr id="24" name="육각형 23">
                <a:extLst>
                  <a:ext uri="{FF2B5EF4-FFF2-40B4-BE49-F238E27FC236}">
                    <a16:creationId xmlns:a16="http://schemas.microsoft.com/office/drawing/2014/main" id="{AA611CED-032B-5DD9-1A2C-055CA5F8327B}"/>
                  </a:ext>
                </a:extLst>
              </p:cNvPr>
              <p:cNvSpPr/>
              <p:nvPr/>
            </p:nvSpPr>
            <p:spPr>
              <a:xfrm rot="16200000">
                <a:off x="2067908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59523-CC7F-4286-5766-B114BDADA6CD}"/>
                  </a:ext>
                </a:extLst>
              </p:cNvPr>
              <p:cNvSpPr/>
              <p:nvPr/>
            </p:nvSpPr>
            <p:spPr>
              <a:xfrm>
                <a:off x="2231548" y="3618505"/>
                <a:ext cx="1196611" cy="4183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Reason</a:t>
                </a:r>
              </a:p>
            </p:txBody>
          </p:sp>
        </p:grp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9667669-3ED2-BC8E-6302-E36C1CC9E3C0}"/>
                </a:ext>
              </a:extLst>
            </p:cNvPr>
            <p:cNvSpPr/>
            <p:nvPr/>
          </p:nvSpPr>
          <p:spPr>
            <a:xfrm rot="16200000">
              <a:off x="2831260" y="3266795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자유형 25">
              <a:extLst>
                <a:ext uri="{FF2B5EF4-FFF2-40B4-BE49-F238E27FC236}">
                  <a16:creationId xmlns:a16="http://schemas.microsoft.com/office/drawing/2014/main" id="{90E1BE67-034A-BB70-52B2-279D1837B6D2}"/>
                </a:ext>
              </a:extLst>
            </p:cNvPr>
            <p:cNvSpPr/>
            <p:nvPr/>
          </p:nvSpPr>
          <p:spPr>
            <a:xfrm rot="5400000">
              <a:off x="2899187" y="3396468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26">
              <a:extLst>
                <a:ext uri="{FF2B5EF4-FFF2-40B4-BE49-F238E27FC236}">
                  <a16:creationId xmlns:a16="http://schemas.microsoft.com/office/drawing/2014/main" id="{170924F1-BF70-2D1A-3E2A-2DD30016B98C}"/>
                </a:ext>
              </a:extLst>
            </p:cNvPr>
            <p:cNvSpPr/>
            <p:nvPr/>
          </p:nvSpPr>
          <p:spPr>
            <a:xfrm rot="16200000">
              <a:off x="5098669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DE9F8243-ADD2-D2B6-CB1C-930D8A1E1216}"/>
                </a:ext>
              </a:extLst>
            </p:cNvPr>
            <p:cNvSpPr/>
            <p:nvPr/>
          </p:nvSpPr>
          <p:spPr>
            <a:xfrm rot="16200000">
              <a:off x="5025069" y="2789068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631C83-460A-4D40-26E1-340C33AD10F7}"/>
                </a:ext>
              </a:extLst>
            </p:cNvPr>
            <p:cNvSpPr/>
            <p:nvPr/>
          </p:nvSpPr>
          <p:spPr>
            <a:xfrm>
              <a:off x="5241358" y="3157267"/>
              <a:ext cx="1686390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Model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(</a:t>
              </a:r>
              <a:r>
                <a:rPr lang="en-US" altLang="ko-KR" sz="1600" b="1" dirty="0" err="1"/>
                <a:t>DeepLearning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1E9DA14-66F0-FEA5-945E-1EB96668B77D}"/>
                </a:ext>
              </a:extLst>
            </p:cNvPr>
            <p:cNvSpPr/>
            <p:nvPr/>
          </p:nvSpPr>
          <p:spPr>
            <a:xfrm rot="16200000">
              <a:off x="7188511" y="3266796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DE7723-BB23-F0EE-31B2-08CFB4CF0DB0}"/>
                </a:ext>
              </a:extLst>
            </p:cNvPr>
            <p:cNvSpPr/>
            <p:nvPr/>
          </p:nvSpPr>
          <p:spPr>
            <a:xfrm>
              <a:off x="7392472" y="3865825"/>
              <a:ext cx="1686390" cy="49449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Web Service</a:t>
              </a:r>
            </a:p>
          </p:txBody>
        </p:sp>
        <p:sp>
          <p:nvSpPr>
            <p:cNvPr id="13" name="자유형 33">
              <a:extLst>
                <a:ext uri="{FF2B5EF4-FFF2-40B4-BE49-F238E27FC236}">
                  <a16:creationId xmlns:a16="http://schemas.microsoft.com/office/drawing/2014/main" id="{82A49795-1D6D-E4C0-7700-D44BD37EBFE9}"/>
                </a:ext>
              </a:extLst>
            </p:cNvPr>
            <p:cNvSpPr/>
            <p:nvPr/>
          </p:nvSpPr>
          <p:spPr>
            <a:xfrm rot="5400000">
              <a:off x="7271004" y="339646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34">
              <a:extLst>
                <a:ext uri="{FF2B5EF4-FFF2-40B4-BE49-F238E27FC236}">
                  <a16:creationId xmlns:a16="http://schemas.microsoft.com/office/drawing/2014/main" id="{C62FA323-7B19-BDE8-944B-BDFA62BD6E4E}"/>
                </a:ext>
              </a:extLst>
            </p:cNvPr>
            <p:cNvSpPr/>
            <p:nvPr/>
          </p:nvSpPr>
          <p:spPr>
            <a:xfrm rot="16200000">
              <a:off x="9470486" y="2285004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88A1F9F6-DED3-960A-56E0-9E8F2FFD4AC1}"/>
                </a:ext>
              </a:extLst>
            </p:cNvPr>
            <p:cNvSpPr/>
            <p:nvPr/>
          </p:nvSpPr>
          <p:spPr>
            <a:xfrm rot="16200000">
              <a:off x="9402559" y="2784419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CDACE-DCF7-C9DB-7B31-FD32902209EF}"/>
                </a:ext>
              </a:extLst>
            </p:cNvPr>
            <p:cNvSpPr/>
            <p:nvPr/>
          </p:nvSpPr>
          <p:spPr>
            <a:xfrm>
              <a:off x="9606518" y="3343214"/>
              <a:ext cx="1686390" cy="5749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Q&amp;A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7194111" y="2128058"/>
            <a:ext cx="4609962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122672" y="1487977"/>
            <a:ext cx="3323762" cy="961793"/>
            <a:chOff x="7134264" y="1471352"/>
            <a:chExt cx="3323762" cy="961793"/>
          </a:xfrm>
        </p:grpSpPr>
        <p:cxnSp>
          <p:nvCxnSpPr>
            <p:cNvPr id="36" name="직선 연결선 35"/>
            <p:cNvCxnSpPr/>
            <p:nvPr/>
          </p:nvCxnSpPr>
          <p:spPr>
            <a:xfrm flipV="1">
              <a:off x="10449713" y="1471352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134264" y="149074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1/2 액자 37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1/2 액자 38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58B89-89B3-3916-3DD2-1D0AD4F59FFD}"/>
              </a:ext>
            </a:extLst>
          </p:cNvPr>
          <p:cNvSpPr/>
          <p:nvPr/>
        </p:nvSpPr>
        <p:spPr>
          <a:xfrm>
            <a:off x="2945778" y="3721352"/>
            <a:ext cx="1825673" cy="9561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Design Specification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79793" y="2128058"/>
            <a:ext cx="4470543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682216" y="1487978"/>
            <a:ext cx="3323762" cy="961793"/>
            <a:chOff x="1682216" y="1487978"/>
            <a:chExt cx="3323762" cy="961793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1704732" y="1487978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1682216" y="148797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8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522FD4-2CDC-EF0B-D225-FC2B5CEE77C7}"/>
              </a:ext>
            </a:extLst>
          </p:cNvPr>
          <p:cNvGrpSpPr/>
          <p:nvPr/>
        </p:nvGrpSpPr>
        <p:grpSpPr>
          <a:xfrm>
            <a:off x="577172" y="1110013"/>
            <a:ext cx="11000105" cy="4393246"/>
            <a:chOff x="577172" y="1110013"/>
            <a:chExt cx="11000105" cy="43932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91394-0A96-05FD-939C-1F4C8F3E0DE7}"/>
                </a:ext>
              </a:extLst>
            </p:cNvPr>
            <p:cNvSpPr/>
            <p:nvPr/>
          </p:nvSpPr>
          <p:spPr>
            <a:xfrm>
              <a:off x="5363345" y="1110013"/>
              <a:ext cx="1471769" cy="65537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dirty="0"/>
                <a:t>INDEX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77172" y="2433335"/>
              <a:ext cx="11000105" cy="3069924"/>
              <a:chOff x="577172" y="2433335"/>
              <a:chExt cx="11000105" cy="3069924"/>
            </a:xfrm>
          </p:grpSpPr>
          <p:sp>
            <p:nvSpPr>
              <p:cNvPr id="6" name="자유형 17">
                <a:extLst>
                  <a:ext uri="{FF2B5EF4-FFF2-40B4-BE49-F238E27FC236}">
                    <a16:creationId xmlns:a16="http://schemas.microsoft.com/office/drawing/2014/main" id="{45B73588-1281-F0DC-C9E6-4F35A0C2B31F}"/>
                  </a:ext>
                </a:extLst>
              </p:cNvPr>
              <p:cNvSpPr/>
              <p:nvPr/>
            </p:nvSpPr>
            <p:spPr>
              <a:xfrm rot="16200000">
                <a:off x="725503" y="230143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2A45A13-93AF-977A-2456-EEF29B4A1956}"/>
                  </a:ext>
                </a:extLst>
              </p:cNvPr>
              <p:cNvGrpSpPr/>
              <p:nvPr/>
            </p:nvGrpSpPr>
            <p:grpSpPr>
              <a:xfrm>
                <a:off x="741267" y="2669899"/>
                <a:ext cx="1865274" cy="2094310"/>
                <a:chOff x="2168083" y="3125970"/>
                <a:chExt cx="1323542" cy="1523891"/>
              </a:xfrm>
            </p:grpSpPr>
            <p:sp>
              <p:nvSpPr>
                <p:cNvPr id="24" name="육각형 23">
                  <a:extLst>
                    <a:ext uri="{FF2B5EF4-FFF2-40B4-BE49-F238E27FC236}">
                      <a16:creationId xmlns:a16="http://schemas.microsoft.com/office/drawing/2014/main" id="{AA611CED-032B-5DD9-1A2C-055CA5F8327B}"/>
                    </a:ext>
                  </a:extLst>
                </p:cNvPr>
                <p:cNvSpPr/>
                <p:nvPr/>
              </p:nvSpPr>
              <p:spPr>
                <a:xfrm rot="16200000">
                  <a:off x="2067908" y="3226145"/>
                  <a:ext cx="1523891" cy="1323542"/>
                </a:xfrm>
                <a:prstGeom prst="hexagon">
                  <a:avLst>
                    <a:gd name="adj" fmla="val 27991"/>
                    <a:gd name="vf" fmla="val 115470"/>
                  </a:avLst>
                </a:prstGeom>
                <a:solidFill>
                  <a:srgbClr val="AAF0D4"/>
                </a:solidFill>
                <a:ln w="38100">
                  <a:solidFill>
                    <a:srgbClr val="80F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559523-CC7F-4286-5766-B114BDADA6CD}"/>
                    </a:ext>
                  </a:extLst>
                </p:cNvPr>
                <p:cNvSpPr/>
                <p:nvPr/>
              </p:nvSpPr>
              <p:spPr>
                <a:xfrm>
                  <a:off x="2231548" y="3618505"/>
                  <a:ext cx="1196611" cy="418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 b="1" dirty="0"/>
                    <a:t>Reason</a:t>
                  </a:r>
                </a:p>
              </p:txBody>
            </p:sp>
          </p:grpSp>
          <p:sp>
            <p:nvSpPr>
              <p:cNvPr id="22" name="육각형 21">
                <a:extLst>
                  <a:ext uri="{FF2B5EF4-FFF2-40B4-BE49-F238E27FC236}">
                    <a16:creationId xmlns:a16="http://schemas.microsoft.com/office/drawing/2014/main" id="{39667669-3ED2-BC8E-6302-E36C1CC9E3C0}"/>
                  </a:ext>
                </a:extLst>
              </p:cNvPr>
              <p:cNvSpPr/>
              <p:nvPr/>
            </p:nvSpPr>
            <p:spPr>
              <a:xfrm rot="16200000">
                <a:off x="2831260" y="3266795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자유형 25">
                <a:extLst>
                  <a:ext uri="{FF2B5EF4-FFF2-40B4-BE49-F238E27FC236}">
                    <a16:creationId xmlns:a16="http://schemas.microsoft.com/office/drawing/2014/main" id="{90E1BE67-034A-BB70-52B2-279D1837B6D2}"/>
                  </a:ext>
                </a:extLst>
              </p:cNvPr>
              <p:cNvSpPr/>
              <p:nvPr/>
            </p:nvSpPr>
            <p:spPr>
              <a:xfrm rot="5400000">
                <a:off x="2899187" y="3396468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 26">
                <a:extLst>
                  <a:ext uri="{FF2B5EF4-FFF2-40B4-BE49-F238E27FC236}">
                    <a16:creationId xmlns:a16="http://schemas.microsoft.com/office/drawing/2014/main" id="{170924F1-BF70-2D1A-3E2A-2DD30016B98C}"/>
                  </a:ext>
                </a:extLst>
              </p:cNvPr>
              <p:cNvSpPr/>
              <p:nvPr/>
            </p:nvSpPr>
            <p:spPr>
              <a:xfrm rot="16200000">
                <a:off x="5098669" y="230143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육각형 19">
                <a:extLst>
                  <a:ext uri="{FF2B5EF4-FFF2-40B4-BE49-F238E27FC236}">
                    <a16:creationId xmlns:a16="http://schemas.microsoft.com/office/drawing/2014/main" id="{DE9F8243-ADD2-D2B6-CB1C-930D8A1E1216}"/>
                  </a:ext>
                </a:extLst>
              </p:cNvPr>
              <p:cNvSpPr/>
              <p:nvPr/>
            </p:nvSpPr>
            <p:spPr>
              <a:xfrm rot="16200000">
                <a:off x="5025069" y="2789068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631C83-460A-4D40-26E1-340C33AD10F7}"/>
                  </a:ext>
                </a:extLst>
              </p:cNvPr>
              <p:cNvSpPr/>
              <p:nvPr/>
            </p:nvSpPr>
            <p:spPr>
              <a:xfrm>
                <a:off x="5241358" y="3157267"/>
                <a:ext cx="1686390" cy="95615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Model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(</a:t>
                </a:r>
                <a:r>
                  <a:rPr lang="en-US" altLang="ko-KR" sz="1600" b="1" dirty="0" err="1"/>
                  <a:t>DeepLearning</a:t>
                </a:r>
                <a:r>
                  <a:rPr lang="en-US" altLang="ko-KR" sz="2000" b="1" dirty="0"/>
                  <a:t>)</a:t>
                </a:r>
              </a:p>
            </p:txBody>
          </p:sp>
          <p:sp>
            <p:nvSpPr>
              <p:cNvPr id="18" name="육각형 17">
                <a:extLst>
                  <a:ext uri="{FF2B5EF4-FFF2-40B4-BE49-F238E27FC236}">
                    <a16:creationId xmlns:a16="http://schemas.microsoft.com/office/drawing/2014/main" id="{D1E9DA14-66F0-FEA5-945E-1EB96668B77D}"/>
                  </a:ext>
                </a:extLst>
              </p:cNvPr>
              <p:cNvSpPr/>
              <p:nvPr/>
            </p:nvSpPr>
            <p:spPr>
              <a:xfrm rot="16200000">
                <a:off x="7188511" y="3266796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4DE7723-BB23-F0EE-31B2-08CFB4CF0DB0}"/>
                  </a:ext>
                </a:extLst>
              </p:cNvPr>
              <p:cNvSpPr/>
              <p:nvPr/>
            </p:nvSpPr>
            <p:spPr>
              <a:xfrm>
                <a:off x="7392472" y="3865825"/>
                <a:ext cx="1686390" cy="4944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Web Service</a:t>
                </a:r>
              </a:p>
            </p:txBody>
          </p:sp>
          <p:sp>
            <p:nvSpPr>
              <p:cNvPr id="13" name="자유형 33">
                <a:extLst>
                  <a:ext uri="{FF2B5EF4-FFF2-40B4-BE49-F238E27FC236}">
                    <a16:creationId xmlns:a16="http://schemas.microsoft.com/office/drawing/2014/main" id="{82A49795-1D6D-E4C0-7700-D44BD37EBFE9}"/>
                  </a:ext>
                </a:extLst>
              </p:cNvPr>
              <p:cNvSpPr/>
              <p:nvPr/>
            </p:nvSpPr>
            <p:spPr>
              <a:xfrm rot="5400000">
                <a:off x="7271004" y="339646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 34">
                <a:extLst>
                  <a:ext uri="{FF2B5EF4-FFF2-40B4-BE49-F238E27FC236}">
                    <a16:creationId xmlns:a16="http://schemas.microsoft.com/office/drawing/2014/main" id="{C62FA323-7B19-BDE8-944B-BDFA62BD6E4E}"/>
                  </a:ext>
                </a:extLst>
              </p:cNvPr>
              <p:cNvSpPr/>
              <p:nvPr/>
            </p:nvSpPr>
            <p:spPr>
              <a:xfrm rot="16200000">
                <a:off x="9470486" y="2285004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육각형 15">
                <a:extLst>
                  <a:ext uri="{FF2B5EF4-FFF2-40B4-BE49-F238E27FC236}">
                    <a16:creationId xmlns:a16="http://schemas.microsoft.com/office/drawing/2014/main" id="{88A1F9F6-DED3-960A-56E0-9E8F2FFD4AC1}"/>
                  </a:ext>
                </a:extLst>
              </p:cNvPr>
              <p:cNvSpPr/>
              <p:nvPr/>
            </p:nvSpPr>
            <p:spPr>
              <a:xfrm rot="16200000">
                <a:off x="9402559" y="2784419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4CDACE-DCF7-C9DB-7B31-FD32902209EF}"/>
                  </a:ext>
                </a:extLst>
              </p:cNvPr>
              <p:cNvSpPr/>
              <p:nvPr/>
            </p:nvSpPr>
            <p:spPr>
              <a:xfrm>
                <a:off x="9606518" y="3343214"/>
                <a:ext cx="1686390" cy="57496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Q&amp;A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682216" y="1487978"/>
              <a:ext cx="3323762" cy="961793"/>
              <a:chOff x="1682216" y="1487978"/>
              <a:chExt cx="3323762" cy="961793"/>
            </a:xfrm>
          </p:grpSpPr>
          <p:cxnSp>
            <p:nvCxnSpPr>
              <p:cNvPr id="32" name="직선 연결선 31"/>
              <p:cNvCxnSpPr>
                <a:stCxn id="6" idx="0"/>
              </p:cNvCxnSpPr>
              <p:nvPr/>
            </p:nvCxnSpPr>
            <p:spPr>
              <a:xfrm flipV="1">
                <a:off x="1704732" y="1487978"/>
                <a:ext cx="0" cy="961793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1682216" y="1487978"/>
                <a:ext cx="3323762" cy="0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7122672" y="1487977"/>
              <a:ext cx="3323762" cy="961793"/>
              <a:chOff x="7134264" y="1471352"/>
              <a:chExt cx="3323762" cy="961793"/>
            </a:xfrm>
          </p:grpSpPr>
          <p:cxnSp>
            <p:nvCxnSpPr>
              <p:cNvPr id="44" name="직선 연결선 43"/>
              <p:cNvCxnSpPr/>
              <p:nvPr/>
            </p:nvCxnSpPr>
            <p:spPr>
              <a:xfrm flipV="1">
                <a:off x="10449713" y="1471352"/>
                <a:ext cx="0" cy="961793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7134264" y="1490748"/>
                <a:ext cx="3323762" cy="0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5C1E617-C5EA-7BE2-B03F-FC8A2AD38373}"/>
                </a:ext>
              </a:extLst>
            </p:cNvPr>
            <p:cNvSpPr/>
            <p:nvPr/>
          </p:nvSpPr>
          <p:spPr>
            <a:xfrm>
              <a:off x="2945778" y="3721352"/>
              <a:ext cx="1825673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Design Specification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3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3775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 Preprocessing </a:t>
            </a:r>
            <a:endParaRPr lang="ko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CA886-8237-E776-4075-4622D291E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7" t="3938" r="2926" b="7089"/>
          <a:stretch/>
        </p:blipFill>
        <p:spPr>
          <a:xfrm>
            <a:off x="6906826" y="2494625"/>
            <a:ext cx="2059621" cy="2135926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78523E-8311-D55E-0483-F2226B658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9" t="3937" r="2014" b="9897"/>
          <a:stretch/>
        </p:blipFill>
        <p:spPr>
          <a:xfrm>
            <a:off x="9623396" y="2494625"/>
            <a:ext cx="2059621" cy="2135925"/>
          </a:xfrm>
          <a:prstGeom prst="rect">
            <a:avLst/>
          </a:prstGeom>
          <a:ln>
            <a:solidFill>
              <a:srgbClr val="80F0B0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017AC5-8E9F-8E28-E80F-5CB8D5CCE87A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2D2A22-1285-F652-FE0F-462969B7D04E}"/>
              </a:ext>
            </a:extLst>
          </p:cNvPr>
          <p:cNvSpPr txBox="1"/>
          <p:nvPr/>
        </p:nvSpPr>
        <p:spPr>
          <a:xfrm>
            <a:off x="627816" y="1017523"/>
            <a:ext cx="542225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length = </a:t>
            </a:r>
            <a:r>
              <a:rPr lang="en-US" altLang="ko-KR" sz="1300" b="0" dirty="0" err="1">
                <a:effectLst/>
              </a:rPr>
              <a:t>X_train.shape</a:t>
            </a:r>
            <a:r>
              <a:rPr lang="en-US" altLang="ko-KR" sz="1300" b="0" dirty="0">
                <a:effectLst/>
              </a:rPr>
              <a:t>[0]</a:t>
            </a:r>
          </a:p>
          <a:p>
            <a:r>
              <a:rPr lang="en-US" altLang="ko-KR" sz="1300" b="0" dirty="0" err="1">
                <a:effectLst/>
              </a:rPr>
              <a:t>gray_images</a:t>
            </a:r>
            <a:r>
              <a:rPr lang="en-US" altLang="ko-KR" sz="1300" b="0" dirty="0">
                <a:effectLst/>
              </a:rPr>
              <a:t> = []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for </a:t>
            </a:r>
            <a:r>
              <a:rPr lang="en-US" altLang="ko-KR" sz="1300" b="0" dirty="0" err="1">
                <a:effectLst/>
              </a:rPr>
              <a:t>i</a:t>
            </a:r>
            <a:r>
              <a:rPr lang="en-US" altLang="ko-KR" sz="1300" b="0" dirty="0">
                <a:effectLst/>
              </a:rPr>
              <a:t> in range(length):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X_train</a:t>
            </a:r>
            <a:r>
              <a:rPr lang="en-US" altLang="ko-KR" sz="1300" b="0" dirty="0">
                <a:effectLst/>
              </a:rPr>
              <a:t>[</a:t>
            </a:r>
            <a:r>
              <a:rPr lang="en-US" altLang="ko-KR" sz="1300" b="0" dirty="0" err="1">
                <a:effectLst/>
              </a:rPr>
              <a:t>i</a:t>
            </a:r>
            <a:r>
              <a:rPr lang="en-US" altLang="ko-KR" sz="1300" b="0" dirty="0">
                <a:effectLst/>
              </a:rPr>
              <a:t>]</a:t>
            </a:r>
          </a:p>
          <a:p>
            <a:r>
              <a:rPr lang="en-US" altLang="ko-KR" sz="1300" b="0" dirty="0">
                <a:effectLst/>
              </a:rPr>
              <a:t>    height = </a:t>
            </a:r>
            <a:r>
              <a:rPr lang="en-US" altLang="ko-KR" sz="1300" b="0" dirty="0" err="1">
                <a:effectLst/>
              </a:rPr>
              <a:t>img.shape</a:t>
            </a:r>
            <a:r>
              <a:rPr lang="en-US" altLang="ko-KR" sz="1300" b="0" dirty="0">
                <a:effectLst/>
              </a:rPr>
              <a:t>[0]</a:t>
            </a:r>
          </a:p>
          <a:p>
            <a:r>
              <a:rPr lang="en-US" altLang="ko-KR" sz="1300" b="0" dirty="0">
                <a:effectLst/>
              </a:rPr>
              <a:t>    width = </a:t>
            </a:r>
            <a:r>
              <a:rPr lang="en-US" altLang="ko-KR" sz="1300" b="0" dirty="0" err="1">
                <a:effectLst/>
              </a:rPr>
              <a:t>img.shape</a:t>
            </a:r>
            <a:r>
              <a:rPr lang="en-US" altLang="ko-KR" sz="1300" b="0" dirty="0">
                <a:effectLst/>
              </a:rPr>
              <a:t>[1]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gray_image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np.zeros</a:t>
            </a:r>
            <a:r>
              <a:rPr lang="en-US" altLang="ko-KR" sz="1300" b="0" dirty="0">
                <a:effectLst/>
              </a:rPr>
              <a:t>((height, width), </a:t>
            </a:r>
            <a:r>
              <a:rPr lang="en-US" altLang="ko-KR" sz="1300" b="0" dirty="0" err="1">
                <a:effectLst/>
              </a:rPr>
              <a:t>dtype</a:t>
            </a:r>
            <a:r>
              <a:rPr lang="en-US" altLang="ko-KR" sz="1300" b="0" dirty="0">
                <a:effectLst/>
              </a:rPr>
              <a:t>=np.uint8)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>
                <a:effectLst/>
              </a:rPr>
              <a:t>for h in range(height):</a:t>
            </a:r>
          </a:p>
          <a:p>
            <a:r>
              <a:rPr lang="en-US" altLang="ko-KR" sz="1300" b="0" dirty="0">
                <a:effectLst/>
              </a:rPr>
              <a:t>        for w in range(width):</a:t>
            </a:r>
          </a:p>
          <a:p>
            <a:r>
              <a:rPr lang="en-US" altLang="ko-KR" sz="1300" b="0" dirty="0">
                <a:effectLst/>
              </a:rPr>
              <a:t>            b =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[h, w, 0].</a:t>
            </a:r>
            <a:r>
              <a:rPr lang="en-US" altLang="ko-KR" sz="1300" b="0" dirty="0" err="1">
                <a:effectLst/>
              </a:rPr>
              <a:t>astype</a:t>
            </a:r>
            <a:r>
              <a:rPr lang="en-US" altLang="ko-KR" sz="1300" b="0" dirty="0">
                <a:effectLst/>
              </a:rPr>
              <a:t>(np.float32)</a:t>
            </a:r>
          </a:p>
          <a:p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        </a:t>
            </a:r>
            <a:r>
              <a:rPr lang="en-US" altLang="ko-KR" sz="1300" b="0" dirty="0">
                <a:effectLst/>
              </a:rPr>
              <a:t>g =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[h, w, 1].</a:t>
            </a:r>
            <a:r>
              <a:rPr lang="en-US" altLang="ko-KR" sz="1300" b="0" dirty="0" err="1">
                <a:effectLst/>
              </a:rPr>
              <a:t>astype</a:t>
            </a:r>
            <a:r>
              <a:rPr lang="en-US" altLang="ko-KR" sz="1300" b="0" dirty="0">
                <a:effectLst/>
              </a:rPr>
              <a:t>(np.float32)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        </a:t>
            </a:r>
            <a:r>
              <a:rPr lang="en-US" altLang="ko-KR" sz="1300" b="0" dirty="0">
                <a:effectLst/>
              </a:rPr>
              <a:t>r =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[h, w, 2].</a:t>
            </a:r>
            <a:r>
              <a:rPr lang="en-US" altLang="ko-KR" sz="1300" b="0" dirty="0" err="1">
                <a:effectLst/>
              </a:rPr>
              <a:t>astype</a:t>
            </a:r>
            <a:r>
              <a:rPr lang="en-US" altLang="ko-KR" sz="1300" b="0" dirty="0">
                <a:effectLst/>
              </a:rPr>
              <a:t>(np.float32)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/>
            </a:r>
            <a:br>
              <a:rPr lang="ko-KR" altLang="en-US" sz="1300" b="0" dirty="0">
                <a:effectLst/>
              </a:rPr>
            </a:br>
            <a:r>
              <a:rPr lang="ko-KR" altLang="en-US" sz="1300" b="0" dirty="0">
                <a:effectLst/>
              </a:rPr>
              <a:t>            </a:t>
            </a:r>
            <a:r>
              <a:rPr lang="en-US" altLang="ko-KR" sz="1300" b="0" dirty="0">
                <a:effectLst/>
              </a:rPr>
              <a:t>intensity = (</a:t>
            </a:r>
            <a:r>
              <a:rPr lang="en-US" altLang="ko-KR" sz="1300" b="0" dirty="0" err="1">
                <a:effectLst/>
              </a:rPr>
              <a:t>b+g+r</a:t>
            </a:r>
            <a:r>
              <a:rPr lang="en-US" altLang="ko-KR" sz="1300" b="0" dirty="0">
                <a:effectLst/>
              </a:rPr>
              <a:t>)/3</a:t>
            </a:r>
          </a:p>
          <a:p>
            <a:r>
              <a:rPr lang="ko-KR" altLang="en-US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gray_image</a:t>
            </a:r>
            <a:r>
              <a:rPr lang="en-US" altLang="ko-KR" sz="1300" b="0" dirty="0">
                <a:effectLst/>
              </a:rPr>
              <a:t>[h, w] = intensity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 </a:t>
            </a:r>
            <a:r>
              <a:rPr lang="ko-KR" altLang="en-US" sz="1300" b="0" dirty="0">
                <a:effectLst/>
              </a:rPr>
              <a:t>   </a:t>
            </a:r>
            <a:r>
              <a:rPr lang="en-US" altLang="ko-KR" sz="1300" b="0" dirty="0" err="1">
                <a:effectLst/>
              </a:rPr>
              <a:t>gray_images.append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gray_image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b="0" dirty="0">
                <a:effectLst/>
              </a:rPr>
              <a:t>    print(f'{length}</a:t>
            </a:r>
            <a:r>
              <a:rPr lang="ko-KR" altLang="en-US" sz="1300" b="0" dirty="0">
                <a:effectLst/>
              </a:rPr>
              <a:t>개 중 </a:t>
            </a:r>
            <a:r>
              <a:rPr lang="en-US" altLang="ko-KR" sz="1300" b="0" dirty="0">
                <a:effectLst/>
              </a:rPr>
              <a:t>{i+1}</a:t>
            </a:r>
            <a:r>
              <a:rPr lang="ko-KR" altLang="en-US" sz="1300" b="0" dirty="0">
                <a:effectLst/>
              </a:rPr>
              <a:t>개 성공</a:t>
            </a:r>
            <a:r>
              <a:rPr lang="en-US" altLang="ko-KR" sz="1300" b="0" dirty="0">
                <a:effectLst/>
              </a:rPr>
              <a:t>’)</a:t>
            </a:r>
          </a:p>
          <a:p>
            <a:endParaRPr lang="ko-KR" altLang="en-US" sz="1300" b="0" dirty="0">
              <a:effectLst/>
            </a:endParaRPr>
          </a:p>
          <a:p>
            <a:r>
              <a:rPr lang="en-US" altLang="ko-KR" sz="1300" b="0" dirty="0" err="1">
                <a:effectLst/>
              </a:rPr>
              <a:t>gray_images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np.stack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gray_images</a:t>
            </a:r>
            <a:r>
              <a:rPr lang="en-US" altLang="ko-KR" sz="1300" b="0" dirty="0">
                <a:effectLst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F9A4E-2A11-D514-3AF2-B82EDDF0B3CD}"/>
              </a:ext>
            </a:extLst>
          </p:cNvPr>
          <p:cNvSpPr txBox="1"/>
          <p:nvPr/>
        </p:nvSpPr>
        <p:spPr>
          <a:xfrm>
            <a:off x="7522347" y="1858119"/>
            <a:ext cx="81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차원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AE9AF-7CC3-3F24-99DA-2E1B47693BD4}"/>
              </a:ext>
            </a:extLst>
          </p:cNvPr>
          <p:cNvSpPr txBox="1"/>
          <p:nvPr/>
        </p:nvSpPr>
        <p:spPr>
          <a:xfrm>
            <a:off x="10244833" y="1858119"/>
            <a:ext cx="8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차원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29919" y="5175351"/>
            <a:ext cx="433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차원 정확도 </a:t>
            </a:r>
            <a:r>
              <a:rPr lang="en-US" altLang="ko-KR" sz="1600" dirty="0"/>
              <a:t>: 98.4%, 3</a:t>
            </a:r>
            <a:r>
              <a:rPr lang="ko-KR" altLang="en-US" sz="1600" dirty="0"/>
              <a:t>차원 정확도 </a:t>
            </a:r>
            <a:r>
              <a:rPr lang="en-US" altLang="ko-KR" sz="1600" dirty="0"/>
              <a:t>98.9% =&gt; 3</a:t>
            </a:r>
            <a:r>
              <a:rPr lang="ko-KR" altLang="en-US" sz="1600" dirty="0"/>
              <a:t>차원 이미지</a:t>
            </a:r>
            <a:r>
              <a:rPr lang="en-US" altLang="ko-KR" sz="1600" dirty="0"/>
              <a:t>(color)</a:t>
            </a:r>
            <a:r>
              <a:rPr lang="ko-KR" altLang="en-US" sz="1600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11314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641E0-6674-6346-1314-98AFBFB58C75}"/>
              </a:ext>
            </a:extLst>
          </p:cNvPr>
          <p:cNvSpPr txBox="1"/>
          <p:nvPr/>
        </p:nvSpPr>
        <p:spPr>
          <a:xfrm>
            <a:off x="485774" y="192777"/>
            <a:ext cx="6891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 Preprocessing &amp; </a:t>
            </a:r>
            <a:r>
              <a:rPr lang="en-US" altLang="ko-KR" sz="3000" b="1" i="0" dirty="0">
                <a:effectLst/>
              </a:rPr>
              <a:t>Anti-Aliasing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98B493-FAB5-7C98-2441-81C9FBB4CF26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7A4F46-20C1-5526-D7D8-A21603B1E9EB}"/>
              </a:ext>
            </a:extLst>
          </p:cNvPr>
          <p:cNvSpPr txBox="1"/>
          <p:nvPr/>
        </p:nvSpPr>
        <p:spPr>
          <a:xfrm>
            <a:off x="627816" y="1017523"/>
            <a:ext cx="542225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def </a:t>
            </a:r>
            <a:r>
              <a:rPr lang="en-US" altLang="ko-KR" sz="1300" b="0" dirty="0" err="1">
                <a:effectLst/>
              </a:rPr>
              <a:t>resize_and_crop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img_array,size</a:t>
            </a:r>
            <a:r>
              <a:rPr lang="en-US" altLang="ko-KR" sz="1300" b="0" dirty="0">
                <a:effectLst/>
              </a:rPr>
              <a:t>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Image.fromarray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image_array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img_ratio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 /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</a:t>
            </a:r>
          </a:p>
          <a:p>
            <a:r>
              <a:rPr lang="en-US" altLang="ko-KR" sz="1300" b="0" dirty="0">
                <a:effectLst/>
              </a:rPr>
              <a:t>    ratio = size[0] / size[1]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if ratio &gt; </a:t>
            </a:r>
            <a:r>
              <a:rPr lang="en-US" altLang="ko-KR" sz="1300" b="0" dirty="0" err="1">
                <a:effectLst/>
              </a:rPr>
              <a:t>img_ratio</a:t>
            </a:r>
            <a:r>
              <a:rPr lang="en-US" altLang="ko-KR" sz="1300" b="0" dirty="0">
                <a:effectLst/>
              </a:rPr>
              <a:t>: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img.resize</a:t>
            </a:r>
            <a:r>
              <a:rPr lang="en-US" altLang="ko-KR" sz="1300" b="0" dirty="0">
                <a:effectLst/>
              </a:rPr>
              <a:t>((size[0], int(round(size[0] *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 / </a:t>
            </a:r>
          </a:p>
          <a:p>
            <a:r>
              <a:rPr lang="en-US" altLang="ko-KR" sz="1300" b="0" dirty="0">
                <a:effectLst/>
              </a:rPr>
              <a:t>           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[0]))), </a:t>
            </a:r>
            <a:r>
              <a:rPr lang="en-US" altLang="ko-KR" sz="1300" b="0" dirty="0" err="1">
                <a:effectLst/>
              </a:rPr>
              <a:t>Image.LANCZOS</a:t>
            </a:r>
            <a:r>
              <a:rPr lang="en-US" altLang="ko-KR" sz="1300" b="0" dirty="0">
                <a:effectLst/>
              </a:rPr>
              <a:t>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    box = (0, int(round((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 - size[1]) / 2)),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[0],</a:t>
            </a:r>
          </a:p>
          <a:p>
            <a:r>
              <a:rPr lang="en-US" altLang="ko-KR" sz="1300" b="0" dirty="0">
                <a:effectLst/>
              </a:rPr>
              <a:t>              int(round((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 + size[1]) / 2)))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img.crop</a:t>
            </a:r>
            <a:r>
              <a:rPr lang="en-US" altLang="ko-KR" sz="1300" b="0" dirty="0">
                <a:effectLst/>
              </a:rPr>
              <a:t>(box)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ratio &lt; </a:t>
            </a:r>
            <a:r>
              <a:rPr lang="en-US" altLang="ko-KR" sz="1300" b="0" dirty="0" err="1">
                <a:effectLst/>
              </a:rPr>
              <a:t>img_ratio</a:t>
            </a:r>
            <a:r>
              <a:rPr lang="en-US" altLang="ko-KR" sz="1300" b="0" dirty="0">
                <a:effectLst/>
              </a:rPr>
              <a:t>: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img.resize</a:t>
            </a:r>
            <a:r>
              <a:rPr lang="en-US" altLang="ko-KR" sz="1300" b="0" dirty="0">
                <a:effectLst/>
              </a:rPr>
              <a:t>((int(round(size[1] *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 /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[1])), </a:t>
            </a:r>
          </a:p>
          <a:p>
            <a:r>
              <a:rPr lang="en-US" altLang="ko-KR" sz="1300" dirty="0"/>
              <a:t>            </a:t>
            </a:r>
            <a:r>
              <a:rPr lang="en-US" altLang="ko-KR" sz="1300" b="0" dirty="0">
                <a:effectLst/>
              </a:rPr>
              <a:t>size[1]), </a:t>
            </a:r>
            <a:r>
              <a:rPr lang="en-US" altLang="ko-KR" sz="1300" b="0" dirty="0" err="1">
                <a:effectLst/>
              </a:rPr>
              <a:t>Image.LANCZOS</a:t>
            </a:r>
            <a:r>
              <a:rPr lang="en-US" altLang="ko-KR" sz="1300" b="0" dirty="0">
                <a:effectLst/>
              </a:rPr>
              <a:t>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    box = (int(round((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 - size[0]) / 2)), 0,</a:t>
            </a:r>
          </a:p>
          <a:p>
            <a:r>
              <a:rPr lang="en-US" altLang="ko-KR" sz="1300" b="0" dirty="0">
                <a:effectLst/>
              </a:rPr>
              <a:t>              int(round((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[0] + size[0]) / 2)), </a:t>
            </a:r>
            <a:r>
              <a:rPr lang="en-US" altLang="ko-KR" sz="1300" b="0" dirty="0" err="1">
                <a:effectLst/>
              </a:rPr>
              <a:t>img.size</a:t>
            </a:r>
            <a:r>
              <a:rPr lang="en-US" altLang="ko-KR" sz="1300" b="0" dirty="0">
                <a:effectLst/>
              </a:rPr>
              <a:t>[1])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img.crop</a:t>
            </a:r>
            <a:r>
              <a:rPr lang="en-US" altLang="ko-KR" sz="1300" b="0" dirty="0">
                <a:effectLst/>
              </a:rPr>
              <a:t>(box)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else :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img.resize</a:t>
            </a:r>
            <a:r>
              <a:rPr lang="en-US" altLang="ko-KR" sz="1300" b="0" dirty="0">
                <a:effectLst/>
              </a:rPr>
              <a:t>((size[0], size[1]), </a:t>
            </a:r>
            <a:r>
              <a:rPr lang="en-US" altLang="ko-KR" sz="1300" b="0" dirty="0" err="1">
                <a:effectLst/>
              </a:rPr>
              <a:t>Image.LANCZOS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return </a:t>
            </a:r>
            <a:r>
              <a:rPr lang="en-US" altLang="ko-KR" sz="1300" b="0" dirty="0" err="1">
                <a:effectLst/>
              </a:rPr>
              <a:t>img</a:t>
            </a:r>
            <a:endParaRPr lang="en-US" altLang="ko-KR" sz="1300" b="0" dirty="0">
              <a:effectLst/>
            </a:endParaRPr>
          </a:p>
        </p:txBody>
      </p:sp>
      <p:pic>
        <p:nvPicPr>
          <p:cNvPr id="16" name="shape1035">
            <a:extLst>
              <a:ext uri="{FF2B5EF4-FFF2-40B4-BE49-F238E27FC236}">
                <a16:creationId xmlns:a16="http://schemas.microsoft.com/office/drawing/2014/main" id="{DB52575B-AEDA-25AF-AEA7-A16D93895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5652" r="7664" b="8587"/>
          <a:stretch/>
        </p:blipFill>
        <p:spPr>
          <a:xfrm>
            <a:off x="6631911" y="2537221"/>
            <a:ext cx="1781073" cy="2352583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AC4549-BD11-4D38-726A-1A1D47991AFF}"/>
              </a:ext>
            </a:extLst>
          </p:cNvPr>
          <p:cNvSpPr txBox="1"/>
          <p:nvPr/>
        </p:nvSpPr>
        <p:spPr>
          <a:xfrm>
            <a:off x="6783903" y="1860113"/>
            <a:ext cx="1477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Original</a:t>
            </a:r>
          </a:p>
          <a:p>
            <a:pPr algn="ctr"/>
            <a:r>
              <a:rPr lang="en-US" altLang="ko-KR" sz="1500" b="1" dirty="0"/>
              <a:t>(3024x4028)</a:t>
            </a:r>
            <a:endParaRPr lang="ko-KR" altLang="en-US" sz="15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BA6304-827B-971A-4AD7-8575DD502753}"/>
              </a:ext>
            </a:extLst>
          </p:cNvPr>
          <p:cNvGrpSpPr/>
          <p:nvPr/>
        </p:nvGrpSpPr>
        <p:grpSpPr>
          <a:xfrm>
            <a:off x="8412984" y="2603008"/>
            <a:ext cx="1154692" cy="2381997"/>
            <a:chOff x="8454956" y="2603008"/>
            <a:chExt cx="1112716" cy="2381997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4C0CB85-33A9-0DAB-DFC0-0F1C10496CF7}"/>
                </a:ext>
              </a:extLst>
            </p:cNvPr>
            <p:cNvCxnSpPr>
              <a:cxnSpLocks/>
              <a:stCxn id="16" idx="3"/>
              <a:endCxn id="22" idx="1"/>
            </p:cNvCxnSpPr>
            <p:nvPr/>
          </p:nvCxnSpPr>
          <p:spPr>
            <a:xfrm flipV="1">
              <a:off x="8454959" y="2603008"/>
              <a:ext cx="1112713" cy="1110505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5758385-AC74-1791-B723-14A1E4B4E430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454956" y="3713513"/>
              <a:ext cx="1112712" cy="1271492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E670556-1F6F-468F-FF40-E23D41F8003A}"/>
              </a:ext>
            </a:extLst>
          </p:cNvPr>
          <p:cNvGrpSpPr/>
          <p:nvPr/>
        </p:nvGrpSpPr>
        <p:grpSpPr>
          <a:xfrm>
            <a:off x="8866994" y="1912400"/>
            <a:ext cx="3330995" cy="2047335"/>
            <a:chOff x="8866994" y="1912400"/>
            <a:chExt cx="3330995" cy="2047335"/>
          </a:xfrm>
        </p:grpSpPr>
        <p:pic>
          <p:nvPicPr>
            <p:cNvPr id="22" name="shape1038">
              <a:extLst>
                <a:ext uri="{FF2B5EF4-FFF2-40B4-BE49-F238E27FC236}">
                  <a16:creationId xmlns:a16="http://schemas.microsoft.com/office/drawing/2014/main" id="{7773088B-44E7-4F20-CA77-9C5658A2A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5" t="6895" r="3073" b="8311"/>
            <a:stretch/>
          </p:blipFill>
          <p:spPr>
            <a:xfrm>
              <a:off x="9567673" y="1912400"/>
              <a:ext cx="1426080" cy="1381216"/>
            </a:xfrm>
            <a:prstGeom prst="rect">
              <a:avLst/>
            </a:prstGeom>
            <a:ln>
              <a:solidFill>
                <a:srgbClr val="80F0B0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1BA18-8A2F-5E79-E007-E28016D717D4}"/>
                </a:ext>
              </a:extLst>
            </p:cNvPr>
            <p:cNvSpPr txBox="1"/>
            <p:nvPr/>
          </p:nvSpPr>
          <p:spPr>
            <a:xfrm>
              <a:off x="11011191" y="2348754"/>
              <a:ext cx="1186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Resize</a:t>
              </a:r>
            </a:p>
            <a:p>
              <a:pPr algn="ctr"/>
              <a:r>
                <a:rPr lang="en-US" altLang="ko-KR" sz="1500" b="1" dirty="0"/>
                <a:t>(128x128)</a:t>
              </a:r>
              <a:endParaRPr lang="ko-KR" altLang="en-US" sz="15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49FB75-41F7-B011-AD87-F754E309214E}"/>
                </a:ext>
              </a:extLst>
            </p:cNvPr>
            <p:cNvSpPr txBox="1"/>
            <p:nvPr/>
          </p:nvSpPr>
          <p:spPr>
            <a:xfrm>
              <a:off x="8866994" y="3467292"/>
              <a:ext cx="31995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정확도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 : 97,6 % , </a:t>
              </a:r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모델학습 시간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 : 416</a:t>
              </a:r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초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, GPU RAM(V100) : 4.4GB/16GB</a:t>
              </a:r>
              <a:endParaRPr lang="ko-KR" altLang="ko-KR" sz="13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7D0143-DE2E-84EE-815D-051BF157C33A}"/>
              </a:ext>
            </a:extLst>
          </p:cNvPr>
          <p:cNvGrpSpPr/>
          <p:nvPr/>
        </p:nvGrpSpPr>
        <p:grpSpPr>
          <a:xfrm>
            <a:off x="7957141" y="4288596"/>
            <a:ext cx="4250593" cy="2142318"/>
            <a:chOff x="7957141" y="4288596"/>
            <a:chExt cx="4250593" cy="2142318"/>
          </a:xfrm>
        </p:grpSpPr>
        <p:pic>
          <p:nvPicPr>
            <p:cNvPr id="18" name="shape1036">
              <a:extLst>
                <a:ext uri="{FF2B5EF4-FFF2-40B4-BE49-F238E27FC236}">
                  <a16:creationId xmlns:a16="http://schemas.microsoft.com/office/drawing/2014/main" id="{A11745E4-1797-64E7-9287-61F89082A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5" t="4522" r="3073" b="9972"/>
            <a:stretch/>
          </p:blipFill>
          <p:spPr>
            <a:xfrm>
              <a:off x="9567672" y="4288596"/>
              <a:ext cx="1426081" cy="1392818"/>
            </a:xfrm>
            <a:prstGeom prst="rect">
              <a:avLst/>
            </a:prstGeom>
            <a:ln>
              <a:solidFill>
                <a:srgbClr val="80F0B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7DD10F-43BE-8A0B-B7D1-3F53AFB19AC7}"/>
                </a:ext>
              </a:extLst>
            </p:cNvPr>
            <p:cNvSpPr txBox="1"/>
            <p:nvPr/>
          </p:nvSpPr>
          <p:spPr>
            <a:xfrm>
              <a:off x="11020936" y="4708006"/>
              <a:ext cx="1186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Resize</a:t>
              </a:r>
            </a:p>
            <a:p>
              <a:pPr algn="ctr"/>
              <a:r>
                <a:rPr lang="en-US" altLang="ko-KR" sz="1500" b="1" dirty="0"/>
                <a:t>(224x224)</a:t>
              </a:r>
              <a:endParaRPr lang="ko-KR" altLang="en-US" sz="15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76D699-D144-B8A3-7EF6-79A8583B3E46}"/>
                </a:ext>
              </a:extLst>
            </p:cNvPr>
            <p:cNvSpPr txBox="1"/>
            <p:nvPr/>
          </p:nvSpPr>
          <p:spPr>
            <a:xfrm>
              <a:off x="7957141" y="5927635"/>
              <a:ext cx="4104625" cy="50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22985" indent="-6350">
                <a:lnSpc>
                  <a:spcPct val="107000"/>
                </a:lnSpc>
                <a:spcAft>
                  <a:spcPts val="20"/>
                </a:spcAft>
              </a:pPr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정확도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 : 98.9% , </a:t>
              </a:r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모델학습 시간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 : 600</a:t>
              </a:r>
              <a:r>
                <a:rPr lang="ko-KR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초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, GPU RAM(V100) : 8.4GB/16GB</a:t>
              </a:r>
              <a:endParaRPr lang="ko-KR" altLang="ko-KR" sz="13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5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86B0F-FFB0-8025-DB4E-2B29B03CD309}"/>
              </a:ext>
            </a:extLst>
          </p:cNvPr>
          <p:cNvSpPr txBox="1"/>
          <p:nvPr/>
        </p:nvSpPr>
        <p:spPr>
          <a:xfrm>
            <a:off x="485774" y="192777"/>
            <a:ext cx="3775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pic>
        <p:nvPicPr>
          <p:cNvPr id="5" name="shape1042">
            <a:extLst>
              <a:ext uri="{FF2B5EF4-FFF2-40B4-BE49-F238E27FC236}">
                <a16:creationId xmlns:a16="http://schemas.microsoft.com/office/drawing/2014/main" id="{2047F914-EF26-03A1-655F-3255B6DE1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0"/>
          <a:stretch/>
        </p:blipFill>
        <p:spPr>
          <a:xfrm>
            <a:off x="858636" y="1768756"/>
            <a:ext cx="5607050" cy="2199563"/>
          </a:xfrm>
          <a:prstGeom prst="rect">
            <a:avLst/>
          </a:prstGeom>
        </p:spPr>
      </p:pic>
      <p:pic>
        <p:nvPicPr>
          <p:cNvPr id="7" name="shape1042">
            <a:extLst>
              <a:ext uri="{FF2B5EF4-FFF2-40B4-BE49-F238E27FC236}">
                <a16:creationId xmlns:a16="http://schemas.microsoft.com/office/drawing/2014/main" id="{2B9EF286-890A-68DB-238C-259DA901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0"/>
          <a:stretch/>
        </p:blipFill>
        <p:spPr>
          <a:xfrm>
            <a:off x="858636" y="4167299"/>
            <a:ext cx="5607050" cy="2199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63888-7A0B-4045-0CBD-928060014477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Performance Comparison</a:t>
            </a:r>
            <a:endParaRPr lang="ko-KR" altLang="en-US" sz="20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7C55AD-7241-FB4C-2AFC-4CF0BCCBD18E}"/>
              </a:ext>
            </a:extLst>
          </p:cNvPr>
          <p:cNvGrpSpPr/>
          <p:nvPr/>
        </p:nvGrpSpPr>
        <p:grpSpPr>
          <a:xfrm>
            <a:off x="876392" y="2206565"/>
            <a:ext cx="9017536" cy="1692165"/>
            <a:chOff x="876392" y="2206565"/>
            <a:chExt cx="9017536" cy="169216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67AE2D-5011-9BCA-D9E0-6E8ACFAC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963" y="2206565"/>
              <a:ext cx="2079965" cy="122243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63D142D-E90C-2C59-93F0-8B935FD469D5}"/>
                </a:ext>
              </a:extLst>
            </p:cNvPr>
            <p:cNvSpPr/>
            <p:nvPr/>
          </p:nvSpPr>
          <p:spPr>
            <a:xfrm>
              <a:off x="876392" y="3268415"/>
              <a:ext cx="1076696" cy="6303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C6A06AD-D159-B74C-E01B-B8142236B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791" y="2206565"/>
              <a:ext cx="5948172" cy="106185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D652C69-5A0F-58A5-45C7-4EEFD08FE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791" y="3424492"/>
              <a:ext cx="5948172" cy="46234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1AEBC-CF58-877C-64E3-3234686CAC28}"/>
              </a:ext>
            </a:extLst>
          </p:cNvPr>
          <p:cNvGrpSpPr/>
          <p:nvPr/>
        </p:nvGrpSpPr>
        <p:grpSpPr>
          <a:xfrm>
            <a:off x="876392" y="4480747"/>
            <a:ext cx="9017536" cy="1864615"/>
            <a:chOff x="876392" y="4480747"/>
            <a:chExt cx="9017536" cy="186461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C8A27-D5C3-1B48-B170-6B9B8CF9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3963" y="4492612"/>
              <a:ext cx="2079965" cy="1222435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21418B2-D2C3-4ED9-B42B-C6023B44F89F}"/>
                </a:ext>
              </a:extLst>
            </p:cNvPr>
            <p:cNvSpPr/>
            <p:nvPr/>
          </p:nvSpPr>
          <p:spPr>
            <a:xfrm>
              <a:off x="876392" y="5715047"/>
              <a:ext cx="1076696" cy="630315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8F54A9B-BC91-2FAA-8A49-CDE9C7C8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791" y="4480747"/>
              <a:ext cx="5948172" cy="122243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FB346C-C204-1E26-0B25-3EB871454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791" y="5715047"/>
              <a:ext cx="5948172" cy="61845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bject 6"/>
          <p:cNvSpPr/>
          <p:nvPr/>
        </p:nvSpPr>
        <p:spPr>
          <a:xfrm>
            <a:off x="4175885" y="1134723"/>
            <a:ext cx="4119901" cy="505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83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F59D8-3174-364D-C626-F809A4BC21CF}"/>
              </a:ext>
            </a:extLst>
          </p:cNvPr>
          <p:cNvSpPr txBox="1"/>
          <p:nvPr/>
        </p:nvSpPr>
        <p:spPr>
          <a:xfrm>
            <a:off x="485774" y="192777"/>
            <a:ext cx="3775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 Preprocessing </a:t>
            </a:r>
            <a:endParaRPr lang="ko-KR" altLang="en-US" sz="3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FE053C-1739-5BED-827B-DAB67E018A4C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E9270-18E5-EB3B-EB4D-A8E4ED9EE1AA}"/>
              </a:ext>
            </a:extLst>
          </p:cNvPr>
          <p:cNvSpPr txBox="1"/>
          <p:nvPr/>
        </p:nvSpPr>
        <p:spPr>
          <a:xfrm>
            <a:off x="627816" y="1017523"/>
            <a:ext cx="542225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## </a:t>
            </a:r>
            <a:r>
              <a:rPr lang="ko-KR" altLang="en-US" sz="1300" b="0" dirty="0">
                <a:effectLst/>
              </a:rPr>
              <a:t>호박</a:t>
            </a:r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normal = </a:t>
            </a:r>
            <a:r>
              <a:rPr lang="en-US" altLang="ko-KR" sz="1300" b="0" dirty="0" err="1">
                <a:effectLst/>
              </a:rPr>
              <a:t>np.load</a:t>
            </a:r>
            <a:r>
              <a:rPr lang="en-US" altLang="ko-KR" sz="1300" b="0" dirty="0">
                <a:effectLst/>
              </a:rPr>
              <a:t>('/content/drive/</a:t>
            </a:r>
            <a:r>
              <a:rPr lang="en-US" altLang="ko-KR" sz="1300" b="0" dirty="0" err="1">
                <a:effectLst/>
              </a:rPr>
              <a:t>MyDrive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데이터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/train/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_</a:t>
            </a:r>
            <a:r>
              <a:rPr lang="ko-KR" altLang="en-US" sz="1300" b="0" dirty="0">
                <a:effectLst/>
              </a:rPr>
              <a:t>정상</a:t>
            </a:r>
            <a:r>
              <a:rPr lang="en-US" altLang="ko-KR" sz="1300" b="0" dirty="0">
                <a:effectLst/>
              </a:rPr>
              <a:t>_224_color.npy')</a:t>
            </a:r>
          </a:p>
          <a:p>
            <a:r>
              <a:rPr lang="en-US" altLang="ko-KR" sz="1300" b="0" dirty="0">
                <a:effectLst/>
              </a:rPr>
              <a:t>disease = </a:t>
            </a:r>
            <a:r>
              <a:rPr lang="en-US" altLang="ko-KR" sz="1300" b="0" dirty="0" err="1">
                <a:effectLst/>
              </a:rPr>
              <a:t>np.load</a:t>
            </a:r>
            <a:r>
              <a:rPr lang="en-US" altLang="ko-KR" sz="1300" b="0" dirty="0">
                <a:effectLst/>
              </a:rPr>
              <a:t>('/content/drive/</a:t>
            </a:r>
            <a:r>
              <a:rPr lang="en-US" altLang="ko-KR" sz="1300" b="0" dirty="0" err="1">
                <a:effectLst/>
              </a:rPr>
              <a:t>MyDrive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데이터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/train/</a:t>
            </a:r>
            <a:r>
              <a:rPr lang="ko-KR" altLang="en-US" sz="1300" b="0" dirty="0" smtClean="0">
                <a:effectLst/>
              </a:rPr>
              <a:t>호박</a:t>
            </a:r>
            <a:r>
              <a:rPr lang="en-US" altLang="ko-KR" sz="1300" b="0" dirty="0" smtClean="0">
                <a:effectLst/>
              </a:rPr>
              <a:t>_</a:t>
            </a:r>
            <a:r>
              <a:rPr lang="ko-KR" altLang="en-US" sz="1300" b="0" dirty="0" smtClean="0">
                <a:effectLst/>
              </a:rPr>
              <a:t>질병</a:t>
            </a:r>
            <a:r>
              <a:rPr lang="en-US" altLang="ko-KR" sz="1300" b="0" dirty="0">
                <a:effectLst/>
              </a:rPr>
              <a:t>_224_color.npy')</a:t>
            </a:r>
          </a:p>
          <a:p>
            <a:r>
              <a:rPr lang="en-US" altLang="ko-KR" sz="1300" b="0" dirty="0">
                <a:effectLst/>
              </a:rPr>
              <a:t>expend = </a:t>
            </a:r>
            <a:r>
              <a:rPr lang="en-US" altLang="ko-KR" sz="1300" b="0" dirty="0" err="1">
                <a:effectLst/>
              </a:rPr>
              <a:t>np.load</a:t>
            </a:r>
            <a:r>
              <a:rPr lang="en-US" altLang="ko-KR" sz="1300" b="0" dirty="0">
                <a:effectLst/>
              </a:rPr>
              <a:t>('/content/drive/</a:t>
            </a:r>
            <a:r>
              <a:rPr lang="en-US" altLang="ko-KR" sz="1300" b="0" dirty="0" err="1">
                <a:effectLst/>
              </a:rPr>
              <a:t>MyDrive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데이터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/train/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 smtClean="0">
                <a:effectLst/>
              </a:rPr>
              <a:t>_</a:t>
            </a:r>
            <a:r>
              <a:rPr lang="ko-KR" altLang="en-US" sz="1300" dirty="0" smtClean="0"/>
              <a:t>증강</a:t>
            </a:r>
            <a:r>
              <a:rPr lang="en-US" altLang="ko-KR" sz="1300" b="0" dirty="0" smtClean="0">
                <a:effectLst/>
              </a:rPr>
              <a:t>_224_color.npy</a:t>
            </a:r>
            <a:r>
              <a:rPr lang="en-US" altLang="ko-KR" sz="1300" b="0" dirty="0">
                <a:effectLst/>
              </a:rPr>
              <a:t>')</a:t>
            </a:r>
          </a:p>
          <a:p>
            <a:r>
              <a:rPr lang="en-US" altLang="ko-KR" sz="1300" b="0" dirty="0">
                <a:effectLst/>
              </a:rPr>
              <a:t>diseases = </a:t>
            </a:r>
            <a:r>
              <a:rPr lang="en-US" altLang="ko-KR" sz="1300" b="0" dirty="0" err="1">
                <a:effectLst/>
              </a:rPr>
              <a:t>np.concatenate</a:t>
            </a:r>
            <a:r>
              <a:rPr lang="en-US" altLang="ko-KR" sz="1300" b="0" dirty="0">
                <a:effectLst/>
              </a:rPr>
              <a:t>((disease, expend), axis=0)</a:t>
            </a:r>
          </a:p>
          <a:p>
            <a:r>
              <a:rPr lang="en-US" altLang="ko-KR" sz="1300" b="0" dirty="0">
                <a:effectLst/>
              </a:rPr>
              <a:t>X_train2 = </a:t>
            </a:r>
            <a:r>
              <a:rPr lang="en-US" altLang="ko-KR" sz="1300" b="0" dirty="0" err="1">
                <a:effectLst/>
              </a:rPr>
              <a:t>np.concatenate</a:t>
            </a:r>
            <a:r>
              <a:rPr lang="en-US" altLang="ko-KR" sz="1300" b="0" dirty="0">
                <a:effectLst/>
              </a:rPr>
              <a:t>((normal, diseases), axis=0)</a:t>
            </a:r>
          </a:p>
          <a:p>
            <a:r>
              <a:rPr lang="en-US" altLang="ko-KR" sz="1300" b="0" dirty="0">
                <a:effectLst/>
              </a:rPr>
              <a:t>labels = </a:t>
            </a:r>
            <a:r>
              <a:rPr lang="en-US" altLang="ko-KR" sz="1300" b="0" dirty="0" err="1">
                <a:effectLst/>
              </a:rPr>
              <a:t>pd.read_csv</a:t>
            </a:r>
            <a:r>
              <a:rPr lang="en-US" altLang="ko-KR" sz="1300" b="0" dirty="0">
                <a:effectLst/>
              </a:rPr>
              <a:t>('/content/drive/</a:t>
            </a:r>
            <a:r>
              <a:rPr lang="en-US" altLang="ko-KR" sz="1300" b="0" dirty="0" err="1">
                <a:effectLst/>
              </a:rPr>
              <a:t>MyDrive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데이터</a:t>
            </a:r>
            <a:r>
              <a:rPr lang="en-US" altLang="ko-KR" sz="1300" b="0" dirty="0">
                <a:effectLst/>
              </a:rPr>
              <a:t>/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/train/[</a:t>
            </a:r>
            <a:r>
              <a:rPr lang="ko-KR" altLang="en-US" sz="1300" b="0" dirty="0">
                <a:effectLst/>
              </a:rPr>
              <a:t>라벨</a:t>
            </a:r>
            <a:r>
              <a:rPr lang="en-US" altLang="ko-KR" sz="1300" b="0" dirty="0">
                <a:effectLst/>
              </a:rPr>
              <a:t>]</a:t>
            </a:r>
            <a:r>
              <a:rPr lang="ko-KR" altLang="en-US" sz="1300" b="0" dirty="0">
                <a:effectLst/>
              </a:rPr>
              <a:t>호박</a:t>
            </a:r>
            <a:r>
              <a:rPr lang="en-US" altLang="ko-KR" sz="1300" b="0" dirty="0">
                <a:effectLst/>
              </a:rPr>
              <a:t>.csv＇)</a:t>
            </a:r>
          </a:p>
          <a:p>
            <a:r>
              <a:rPr lang="en-US" altLang="ko-KR" sz="1300" b="0" dirty="0">
                <a:effectLst/>
              </a:rPr>
              <a:t>If X_train2.shape[0]==</a:t>
            </a:r>
            <a:r>
              <a:rPr lang="en-US" altLang="ko-KR" sz="1300" b="0" dirty="0" err="1">
                <a:effectLst/>
              </a:rPr>
              <a:t>labels.shape</a:t>
            </a:r>
            <a:r>
              <a:rPr lang="en-US" altLang="ko-KR" sz="1300" b="0" dirty="0">
                <a:effectLst/>
              </a:rPr>
              <a:t>[0] :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labels.loc</a:t>
            </a:r>
            <a:r>
              <a:rPr lang="en-US" altLang="ko-KR" sz="1300" b="0" dirty="0">
                <a:effectLst/>
              </a:rPr>
              <a:t>[:,＇disease＇]</a:t>
            </a:r>
          </a:p>
          <a:p>
            <a:r>
              <a:rPr lang="en-US" altLang="ko-KR" sz="1300" b="0" dirty="0">
                <a:effectLst/>
              </a:rPr>
              <a:t>else :</a:t>
            </a:r>
          </a:p>
          <a:p>
            <a:r>
              <a:rPr lang="en-US" altLang="ko-KR" sz="1300" b="0" dirty="0">
                <a:effectLst/>
              </a:rPr>
              <a:t>    print(＇</a:t>
            </a:r>
            <a:r>
              <a:rPr lang="ko-KR" altLang="en-US" sz="1300" b="0" dirty="0">
                <a:effectLst/>
              </a:rPr>
              <a:t>길이가 같지 않습니다</a:t>
            </a:r>
            <a:r>
              <a:rPr lang="en-US" altLang="ko-KR" sz="1300" b="0" dirty="0">
                <a:effectLst/>
              </a:rPr>
              <a:t>.＇)</a:t>
            </a:r>
            <a:endParaRPr lang="ko-KR" altLang="en-US" sz="1300" b="0" dirty="0">
              <a:effectLst/>
            </a:endParaRPr>
          </a:p>
          <a:p>
            <a:endParaRPr lang="en-US" altLang="ko-KR" sz="1300" dirty="0"/>
          </a:p>
          <a:p>
            <a:r>
              <a:rPr lang="en-US" altLang="ko-KR" sz="1300" b="0" dirty="0" err="1">
                <a:effectLst/>
              </a:rPr>
              <a:t>np.unique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[</a:t>
            </a:r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==19]=1</a:t>
            </a:r>
          </a:p>
          <a:p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[</a:t>
            </a:r>
            <a:r>
              <a:rPr lang="en-US" altLang="ko-KR" sz="1300" b="0" dirty="0" err="1">
                <a:effectLst/>
              </a:rPr>
              <a:t>y_train</a:t>
            </a:r>
            <a:r>
              <a:rPr lang="en-US" altLang="ko-KR" sz="1300" b="0" dirty="0">
                <a:effectLst/>
              </a:rPr>
              <a:t>==20]=2</a:t>
            </a:r>
          </a:p>
          <a:p>
            <a:endParaRPr lang="en-US" altLang="ko-KR" sz="13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97259-C264-114A-4A1D-B95E3DCE850A}"/>
              </a:ext>
            </a:extLst>
          </p:cNvPr>
          <p:cNvSpPr txBox="1"/>
          <p:nvPr/>
        </p:nvSpPr>
        <p:spPr>
          <a:xfrm>
            <a:off x="6141926" y="1017523"/>
            <a:ext cx="542225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## </a:t>
            </a:r>
            <a:r>
              <a:rPr lang="ko-KR" altLang="en-US" sz="1300" dirty="0"/>
              <a:t>배추</a:t>
            </a:r>
            <a:endParaRPr lang="en-US" altLang="ko-KR" sz="1300" dirty="0"/>
          </a:p>
          <a:p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/>
              <a:t>normal = </a:t>
            </a:r>
            <a:r>
              <a:rPr lang="en-US" altLang="ko-KR" sz="1300" dirty="0" err="1"/>
              <a:t>np.load</a:t>
            </a:r>
            <a:r>
              <a:rPr lang="en-US" altLang="ko-KR" sz="1300" dirty="0"/>
              <a:t>('/content/drive/</a:t>
            </a:r>
            <a:r>
              <a:rPr lang="en-US" altLang="ko-KR" sz="1300" dirty="0" err="1"/>
              <a:t>MyDrive</a:t>
            </a:r>
            <a:r>
              <a:rPr lang="en-US" altLang="ko-KR" sz="1300" dirty="0"/>
              <a:t>/</a:t>
            </a:r>
            <a:r>
              <a:rPr lang="ko-KR" altLang="en-US" sz="1300" dirty="0"/>
              <a:t>데이터</a:t>
            </a:r>
            <a:r>
              <a:rPr lang="en-US" altLang="ko-KR" sz="1300" dirty="0"/>
              <a:t>/</a:t>
            </a:r>
            <a:r>
              <a:rPr lang="ko-KR" altLang="en-US" sz="1300" dirty="0"/>
              <a:t>배추</a:t>
            </a:r>
            <a:r>
              <a:rPr lang="en-US" altLang="ko-KR" sz="1300" dirty="0"/>
              <a:t>/train/</a:t>
            </a:r>
            <a:r>
              <a:rPr lang="ko-KR" altLang="en-US" sz="1300" dirty="0"/>
              <a:t>배추</a:t>
            </a:r>
            <a:r>
              <a:rPr lang="en-US" altLang="ko-KR" sz="1300" dirty="0"/>
              <a:t>_</a:t>
            </a:r>
            <a:r>
              <a:rPr lang="ko-KR" altLang="en-US" sz="1300" dirty="0"/>
              <a:t>정상</a:t>
            </a:r>
            <a:r>
              <a:rPr lang="en-US" altLang="ko-KR" sz="1300" dirty="0"/>
              <a:t>_224_color.npy')</a:t>
            </a:r>
          </a:p>
          <a:p>
            <a:r>
              <a:rPr lang="en-US" altLang="ko-KR" sz="1300" dirty="0"/>
              <a:t>disease = </a:t>
            </a:r>
            <a:r>
              <a:rPr lang="en-US" altLang="ko-KR" sz="1300" dirty="0" err="1"/>
              <a:t>np.load</a:t>
            </a:r>
            <a:r>
              <a:rPr lang="en-US" altLang="ko-KR" sz="1300" dirty="0"/>
              <a:t>('/content/drive/</a:t>
            </a:r>
            <a:r>
              <a:rPr lang="en-US" altLang="ko-KR" sz="1300" dirty="0" err="1"/>
              <a:t>MyDrive</a:t>
            </a:r>
            <a:r>
              <a:rPr lang="en-US" altLang="ko-KR" sz="1300" dirty="0"/>
              <a:t>/</a:t>
            </a:r>
            <a:r>
              <a:rPr lang="ko-KR" altLang="en-US" sz="1300" dirty="0"/>
              <a:t>데이터</a:t>
            </a:r>
            <a:r>
              <a:rPr lang="en-US" altLang="ko-KR" sz="1300" dirty="0"/>
              <a:t>/</a:t>
            </a:r>
            <a:r>
              <a:rPr lang="ko-KR" altLang="en-US" sz="1300" dirty="0"/>
              <a:t>배추</a:t>
            </a:r>
            <a:r>
              <a:rPr lang="en-US" altLang="ko-KR" sz="1300" dirty="0"/>
              <a:t>/train/</a:t>
            </a:r>
            <a:r>
              <a:rPr lang="ko-KR" altLang="en-US" sz="1300" dirty="0"/>
              <a:t>배추</a:t>
            </a:r>
            <a:r>
              <a:rPr lang="en-US" altLang="ko-KR" sz="1300" dirty="0"/>
              <a:t>_</a:t>
            </a:r>
            <a:r>
              <a:rPr lang="ko-KR" altLang="en-US" sz="1300" dirty="0"/>
              <a:t>질병</a:t>
            </a:r>
            <a:r>
              <a:rPr lang="en-US" altLang="ko-KR" sz="1300" dirty="0"/>
              <a:t>_224_color.npy')</a:t>
            </a:r>
          </a:p>
          <a:p>
            <a:r>
              <a:rPr lang="en-US" altLang="ko-KR" sz="1300" dirty="0"/>
              <a:t>expend1 = </a:t>
            </a:r>
            <a:r>
              <a:rPr lang="en-US" altLang="ko-KR" sz="1300" dirty="0" err="1"/>
              <a:t>np.load</a:t>
            </a:r>
            <a:r>
              <a:rPr lang="en-US" altLang="ko-KR" sz="1300" dirty="0"/>
              <a:t>('/content/drive/</a:t>
            </a:r>
            <a:r>
              <a:rPr lang="en-US" altLang="ko-KR" sz="1300" dirty="0" err="1"/>
              <a:t>MyDrive</a:t>
            </a:r>
            <a:r>
              <a:rPr lang="en-US" altLang="ko-KR" sz="1300" dirty="0"/>
              <a:t>/</a:t>
            </a:r>
            <a:r>
              <a:rPr lang="ko-KR" altLang="en-US" sz="1300" dirty="0"/>
              <a:t>데이터</a:t>
            </a:r>
            <a:r>
              <a:rPr lang="en-US" altLang="ko-KR" sz="1300" dirty="0"/>
              <a:t>/</a:t>
            </a:r>
            <a:r>
              <a:rPr lang="ko-KR" altLang="en-US" sz="1300" dirty="0"/>
              <a:t>배추</a:t>
            </a:r>
            <a:r>
              <a:rPr lang="en-US" altLang="ko-KR" sz="1300" dirty="0"/>
              <a:t>/train/</a:t>
            </a:r>
            <a:r>
              <a:rPr lang="ko-KR" altLang="en-US" sz="1300" dirty="0"/>
              <a:t>배추</a:t>
            </a:r>
            <a:r>
              <a:rPr lang="en-US" altLang="ko-KR" sz="1300" dirty="0"/>
              <a:t>_</a:t>
            </a:r>
            <a:r>
              <a:rPr lang="ko-KR" altLang="en-US" sz="1300" dirty="0"/>
              <a:t>증강</a:t>
            </a:r>
            <a:r>
              <a:rPr lang="en-US" altLang="ko-KR" sz="1300" dirty="0"/>
              <a:t>(1)_224_color.npy')</a:t>
            </a:r>
          </a:p>
          <a:p>
            <a:r>
              <a:rPr lang="en-US" altLang="ko-KR" sz="1300" dirty="0"/>
              <a:t>expend2 = </a:t>
            </a:r>
            <a:r>
              <a:rPr lang="en-US" altLang="ko-KR" sz="1300" dirty="0" err="1"/>
              <a:t>np.load</a:t>
            </a:r>
            <a:r>
              <a:rPr lang="en-US" altLang="ko-KR" sz="1300" dirty="0"/>
              <a:t>('/content/drive/</a:t>
            </a:r>
            <a:r>
              <a:rPr lang="en-US" altLang="ko-KR" sz="1300" dirty="0" err="1"/>
              <a:t>MyDrive</a:t>
            </a:r>
            <a:r>
              <a:rPr lang="en-US" altLang="ko-KR" sz="1300" dirty="0"/>
              <a:t>/</a:t>
            </a:r>
            <a:r>
              <a:rPr lang="ko-KR" altLang="en-US" sz="1300" dirty="0"/>
              <a:t>데이터</a:t>
            </a:r>
            <a:r>
              <a:rPr lang="en-US" altLang="ko-KR" sz="1300" dirty="0"/>
              <a:t>/</a:t>
            </a:r>
            <a:r>
              <a:rPr lang="ko-KR" altLang="en-US" sz="1300" dirty="0"/>
              <a:t>배추</a:t>
            </a:r>
            <a:r>
              <a:rPr lang="en-US" altLang="ko-KR" sz="1300" dirty="0"/>
              <a:t>/train/</a:t>
            </a:r>
            <a:r>
              <a:rPr lang="ko-KR" altLang="en-US" sz="1300" dirty="0"/>
              <a:t>배추</a:t>
            </a:r>
            <a:r>
              <a:rPr lang="en-US" altLang="ko-KR" sz="1300" dirty="0"/>
              <a:t>_</a:t>
            </a:r>
            <a:r>
              <a:rPr lang="ko-KR" altLang="en-US" sz="1300" dirty="0"/>
              <a:t>증강</a:t>
            </a:r>
            <a:r>
              <a:rPr lang="en-US" altLang="ko-KR" sz="1300" dirty="0"/>
              <a:t>(2)_224_color.npy’)</a:t>
            </a:r>
          </a:p>
          <a:p>
            <a:endParaRPr lang="en-US" altLang="ko-KR" sz="1300" dirty="0"/>
          </a:p>
          <a:p>
            <a:r>
              <a:rPr lang="en-US" altLang="ko-KR" sz="1300" dirty="0"/>
              <a:t>expend = </a:t>
            </a:r>
            <a:r>
              <a:rPr lang="en-US" altLang="ko-KR" sz="1300" dirty="0" err="1"/>
              <a:t>np.concatenate</a:t>
            </a:r>
            <a:r>
              <a:rPr lang="en-US" altLang="ko-KR" sz="1300" dirty="0"/>
              <a:t>((expend1, expend2), axis=0)</a:t>
            </a:r>
          </a:p>
          <a:p>
            <a:r>
              <a:rPr lang="en-US" altLang="ko-KR" sz="1300" dirty="0"/>
              <a:t>diseases = </a:t>
            </a:r>
            <a:r>
              <a:rPr lang="en-US" altLang="ko-KR" sz="1300" dirty="0" err="1"/>
              <a:t>np.concatenate</a:t>
            </a:r>
            <a:r>
              <a:rPr lang="en-US" altLang="ko-KR" sz="1300" dirty="0"/>
              <a:t>((disease, expend), axis=0)</a:t>
            </a:r>
          </a:p>
          <a:p>
            <a:r>
              <a:rPr lang="en-US" altLang="ko-KR" sz="1300" dirty="0"/>
              <a:t>X_train2 = </a:t>
            </a:r>
            <a:r>
              <a:rPr lang="en-US" altLang="ko-KR" sz="1300" dirty="0" err="1"/>
              <a:t>np.concatenate</a:t>
            </a:r>
            <a:r>
              <a:rPr lang="en-US" altLang="ko-KR" sz="1300" dirty="0"/>
              <a:t>((normal, diseases), axis=0)</a:t>
            </a:r>
          </a:p>
          <a:p>
            <a:r>
              <a:rPr lang="en-US" altLang="ko-KR" sz="1300" dirty="0"/>
              <a:t>labels = </a:t>
            </a:r>
            <a:r>
              <a:rPr lang="en-US" altLang="ko-KR" sz="1300" dirty="0" err="1"/>
              <a:t>pd.read_csv</a:t>
            </a:r>
            <a:r>
              <a:rPr lang="en-US" altLang="ko-KR" sz="1300" dirty="0"/>
              <a:t>('/content/drive/</a:t>
            </a:r>
            <a:r>
              <a:rPr lang="en-US" altLang="ko-KR" sz="1300" dirty="0" err="1"/>
              <a:t>MyDrive</a:t>
            </a:r>
            <a:r>
              <a:rPr lang="en-US" altLang="ko-KR" sz="1300" dirty="0"/>
              <a:t>/</a:t>
            </a:r>
            <a:r>
              <a:rPr lang="ko-KR" altLang="en-US" sz="1300" dirty="0"/>
              <a:t>데이터</a:t>
            </a:r>
            <a:r>
              <a:rPr lang="en-US" altLang="ko-KR" sz="1300" dirty="0"/>
              <a:t>/</a:t>
            </a:r>
            <a:r>
              <a:rPr lang="ko-KR" altLang="en-US" sz="1300" dirty="0"/>
              <a:t>배추</a:t>
            </a:r>
            <a:r>
              <a:rPr lang="en-US" altLang="ko-KR" sz="1300" dirty="0"/>
              <a:t>/train/[</a:t>
            </a:r>
            <a:r>
              <a:rPr lang="ko-KR" altLang="en-US" sz="1300" dirty="0"/>
              <a:t>라벨</a:t>
            </a:r>
            <a:r>
              <a:rPr lang="en-US" altLang="ko-KR" sz="1300" dirty="0"/>
              <a:t>]</a:t>
            </a:r>
            <a:r>
              <a:rPr lang="ko-KR" altLang="en-US" sz="1300" dirty="0"/>
              <a:t>배추</a:t>
            </a:r>
            <a:r>
              <a:rPr lang="en-US" altLang="ko-KR" sz="1300" dirty="0"/>
              <a:t>.csv’)</a:t>
            </a:r>
          </a:p>
          <a:p>
            <a:endParaRPr lang="en-US" altLang="ko-KR" sz="1300" dirty="0"/>
          </a:p>
          <a:p>
            <a:r>
              <a:rPr lang="en-US" altLang="ko-KR" sz="1300" dirty="0"/>
              <a:t>if X_train2.shape[0]==</a:t>
            </a:r>
            <a:r>
              <a:rPr lang="en-US" altLang="ko-KR" sz="1300" dirty="0" err="1"/>
              <a:t>labels.shape</a:t>
            </a:r>
            <a:r>
              <a:rPr lang="en-US" altLang="ko-KR" sz="1300" dirty="0"/>
              <a:t>[0] :</a:t>
            </a:r>
          </a:p>
          <a:p>
            <a:r>
              <a:rPr lang="en-US" altLang="ko-KR" sz="1300" dirty="0"/>
              <a:t>    </a:t>
            </a:r>
            <a:r>
              <a:rPr lang="en-US" altLang="ko-KR" sz="1300" dirty="0" err="1"/>
              <a:t>y_train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labels.loc</a:t>
            </a:r>
            <a:r>
              <a:rPr lang="en-US" altLang="ko-KR" sz="1300" dirty="0"/>
              <a:t>[:,'disease']</a:t>
            </a:r>
          </a:p>
          <a:p>
            <a:r>
              <a:rPr lang="en-US" altLang="ko-KR" sz="1300" dirty="0"/>
              <a:t>else :</a:t>
            </a:r>
          </a:p>
          <a:p>
            <a:r>
              <a:rPr lang="en-US" altLang="ko-KR" sz="1300" dirty="0"/>
              <a:t>    print('</a:t>
            </a:r>
            <a:r>
              <a:rPr lang="ko-KR" altLang="en-US" sz="1300" dirty="0"/>
              <a:t>길이가 같지 않습니다</a:t>
            </a:r>
            <a:r>
              <a:rPr lang="en-US" altLang="ko-KR" sz="1300" dirty="0"/>
              <a:t>.')</a:t>
            </a:r>
            <a:endParaRPr lang="ko-KR" altLang="en-US" sz="1300" dirty="0"/>
          </a:p>
          <a:p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en-US" altLang="ko-KR" sz="1300" dirty="0" err="1"/>
              <a:t>np.unique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y_train</a:t>
            </a:r>
            <a:r>
              <a:rPr lang="en-US" altLang="ko-KR" sz="1300" dirty="0"/>
              <a:t>)</a:t>
            </a:r>
          </a:p>
          <a:p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err="1"/>
              <a:t>y_train</a:t>
            </a:r>
            <a:r>
              <a:rPr lang="en-US" altLang="ko-KR" sz="1300" dirty="0"/>
              <a:t>[</a:t>
            </a:r>
            <a:r>
              <a:rPr lang="en-US" altLang="ko-KR" sz="1300" dirty="0" err="1"/>
              <a:t>y_train</a:t>
            </a:r>
            <a:r>
              <a:rPr lang="en-US" altLang="ko-KR" sz="1300" dirty="0"/>
              <a:t>==5]=1</a:t>
            </a:r>
          </a:p>
          <a:p>
            <a:r>
              <a:rPr lang="en-US" altLang="ko-KR" sz="1300" dirty="0" err="1"/>
              <a:t>y_train</a:t>
            </a:r>
            <a:r>
              <a:rPr lang="en-US" altLang="ko-KR" sz="1300" dirty="0"/>
              <a:t>[</a:t>
            </a:r>
            <a:r>
              <a:rPr lang="en-US" altLang="ko-KR" sz="1300" dirty="0" err="1"/>
              <a:t>y_train</a:t>
            </a:r>
            <a:r>
              <a:rPr lang="en-US" altLang="ko-KR" sz="1300" dirty="0"/>
              <a:t>==6]=2</a:t>
            </a:r>
          </a:p>
          <a:p>
            <a:endParaRPr lang="en-US" altLang="ko-KR" sz="13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212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ACF984-8844-6AB1-029F-A34A7C47E6DD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F7FACE-916C-5885-F52A-504C8C1BEA84}"/>
              </a:ext>
            </a:extLst>
          </p:cNvPr>
          <p:cNvSpPr txBox="1"/>
          <p:nvPr/>
        </p:nvSpPr>
        <p:spPr>
          <a:xfrm>
            <a:off x="627816" y="1017523"/>
            <a:ext cx="542225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 err="1">
                <a:effectLst/>
              </a:rPr>
              <a:t>resnet</a:t>
            </a:r>
            <a:r>
              <a:rPr lang="en-US" altLang="ko-KR" sz="1300" b="0" dirty="0">
                <a:effectLst/>
              </a:rPr>
              <a:t> = ResNet50(weights='</a:t>
            </a:r>
            <a:r>
              <a:rPr lang="en-US" altLang="ko-KR" sz="1300" b="0" dirty="0" err="1">
                <a:effectLst/>
              </a:rPr>
              <a:t>imagenet</a:t>
            </a:r>
            <a:r>
              <a:rPr lang="en-US" altLang="ko-KR" sz="1300" b="0" dirty="0">
                <a:effectLst/>
              </a:rPr>
              <a:t>')</a:t>
            </a:r>
          </a:p>
          <a:p>
            <a:r>
              <a:rPr lang="en-US" altLang="ko-KR" sz="1300" b="0" dirty="0" err="1">
                <a:effectLst/>
              </a:rPr>
              <a:t>resnet.summary</a:t>
            </a:r>
            <a:r>
              <a:rPr lang="en-US" altLang="ko-KR" sz="1300" b="0" dirty="0">
                <a:effectLst/>
              </a:rPr>
              <a:t>()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 err="1">
                <a:effectLst/>
              </a:rPr>
              <a:t>json_string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resnet.to_json</a:t>
            </a:r>
            <a:r>
              <a:rPr lang="en-US" altLang="ko-KR" sz="1300" b="0" dirty="0">
                <a:effectLst/>
              </a:rPr>
              <a:t>()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with open("</a:t>
            </a:r>
            <a:r>
              <a:rPr lang="en-US" altLang="ko-KR" sz="1300" b="0" dirty="0" err="1">
                <a:effectLst/>
              </a:rPr>
              <a:t>model.json</a:t>
            </a:r>
            <a:r>
              <a:rPr lang="en-US" altLang="ko-KR" sz="1300" b="0" dirty="0">
                <a:effectLst/>
              </a:rPr>
              <a:t>", "w") as f :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f.write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json_string</a:t>
            </a:r>
            <a:r>
              <a:rPr lang="en-US" altLang="ko-KR" sz="1300" b="0" dirty="0">
                <a:effectLst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4337B8-AAC1-7C7B-EDFA-6535FD47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5" y="3102931"/>
            <a:ext cx="5374898" cy="32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F0D91-0C55-8D71-0713-86F3CB8C8FE2}"/>
              </a:ext>
            </a:extLst>
          </p:cNvPr>
          <p:cNvSpPr txBox="1"/>
          <p:nvPr/>
        </p:nvSpPr>
        <p:spPr>
          <a:xfrm>
            <a:off x="6141926" y="1017523"/>
            <a:ext cx="54222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def </a:t>
            </a:r>
            <a:r>
              <a:rPr lang="en-US" altLang="ko-KR" sz="1300" b="0" dirty="0" err="1">
                <a:effectLst/>
              </a:rPr>
              <a:t>input_layer</a:t>
            </a:r>
            <a:r>
              <a:rPr lang="en-US" altLang="ko-KR" sz="1300" b="0" dirty="0">
                <a:effectLst/>
              </a:rPr>
              <a:t>(x):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x = ZeroPadding2D(padding=(3, 3))(x)	## 230x230x3  </a:t>
            </a:r>
          </a:p>
          <a:p>
            <a:r>
              <a:rPr lang="en-US" altLang="ko-KR" sz="1300" b="0" dirty="0">
                <a:effectLst/>
              </a:rPr>
              <a:t>    x = Conv2D(64, (7, 7), strides=(2, 2))(x) 	## 112x112x64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b="0" dirty="0">
                <a:effectLst/>
              </a:rPr>
              <a:t>   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r>
              <a:rPr lang="en-US" altLang="ko-KR" sz="1300" b="0" dirty="0">
                <a:effectLst/>
              </a:rPr>
              <a:t>    x = ZeroPadding2D(padding=(1,1))(x) 	## 114x114x64</a:t>
            </a:r>
          </a:p>
          <a:p>
            <a:r>
              <a:rPr lang="en-US" altLang="ko-KR" sz="1300" b="0" dirty="0">
                <a:effectLst/>
              </a:rPr>
              <a:t>    x = MaxPooling2D((3, 3), 2)(x)		## 56x56x64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return x</a:t>
            </a:r>
          </a:p>
          <a:p>
            <a:endParaRPr lang="en-US" altLang="ko-KR" sz="1300" b="0" dirty="0">
              <a:effectLst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3715C0-984C-5726-6137-DD478633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25" y="3102930"/>
            <a:ext cx="5920274" cy="7677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25" y="4056803"/>
            <a:ext cx="2114236" cy="2333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93" y="4056803"/>
            <a:ext cx="3586554" cy="2333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78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9B09A-9C53-8B0E-B938-6924877699C1}"/>
              </a:ext>
            </a:extLst>
          </p:cNvPr>
          <p:cNvSpPr txBox="1"/>
          <p:nvPr/>
        </p:nvSpPr>
        <p:spPr>
          <a:xfrm>
            <a:off x="627816" y="1017523"/>
            <a:ext cx="542225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def conv_layer1(x, out, layer):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shortcut = x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for </a:t>
            </a:r>
            <a:r>
              <a:rPr lang="en-US" altLang="ko-KR" sz="1300" b="0" dirty="0" err="1">
                <a:effectLst/>
              </a:rPr>
              <a:t>i</a:t>
            </a:r>
            <a:r>
              <a:rPr lang="en-US" altLang="ko-KR" sz="1300" b="0" dirty="0">
                <a:effectLst/>
              </a:rPr>
              <a:t> in range(layer):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        if(I == 0):</a:t>
            </a:r>
          </a:p>
          <a:p>
            <a:r>
              <a:rPr lang="en-US" altLang="ko-KR" sz="1300" b="0" dirty="0">
                <a:effectLst/>
              </a:rPr>
              <a:t>            x = Conv2D(out//4, (1, 1), strides=(1, 1), padding=‘valid')(x)</a:t>
            </a:r>
          </a:p>
          <a:p>
            <a:r>
              <a:rPr lang="en-US" altLang="ko-KR" sz="1300" b="0" dirty="0">
                <a:effectLst/>
              </a:rPr>
              <a:t>           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b="0" dirty="0">
                <a:effectLst/>
              </a:rPr>
              <a:t>           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dirty="0"/>
          </a:p>
          <a:p>
            <a:r>
              <a:rPr lang="en-US" altLang="ko-KR" sz="1300" b="0" dirty="0">
                <a:effectLst/>
              </a:rPr>
              <a:t>            x = Conv2D(out//4, (3, 3), strides=(1, 1), padding=‘same')(x)</a:t>
            </a:r>
          </a:p>
          <a:p>
            <a:r>
              <a:rPr lang="en-US" altLang="ko-KR" sz="1300" b="0" dirty="0">
                <a:effectLst/>
              </a:rPr>
              <a:t>           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b="0" dirty="0">
                <a:effectLst/>
              </a:rPr>
              <a:t>           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      </a:t>
            </a:r>
            <a:r>
              <a:rPr lang="en-US" altLang="ko-KR" sz="1300" b="0" dirty="0">
                <a:effectLst/>
              </a:rPr>
              <a:t>x = </a:t>
            </a:r>
            <a:r>
              <a:rPr lang="en-US" altLang="ko-KR" sz="1300" b="0" dirty="0" smtClean="0">
                <a:effectLst/>
              </a:rPr>
              <a:t>Conv2D(out, </a:t>
            </a:r>
            <a:r>
              <a:rPr lang="en-US" altLang="ko-KR" sz="1300" b="0" dirty="0">
                <a:effectLst/>
              </a:rPr>
              <a:t>(3, 3), strides</a:t>
            </a:r>
            <a:r>
              <a:rPr lang="en-US" altLang="ko-KR" sz="1300" b="0" dirty="0" smtClean="0">
                <a:effectLst/>
              </a:rPr>
              <a:t>=(3, 3), </a:t>
            </a:r>
            <a:r>
              <a:rPr lang="en-US" altLang="ko-KR" sz="1300" b="0" dirty="0">
                <a:effectLst/>
              </a:rPr>
              <a:t>padding=‘valid')(x)</a:t>
            </a:r>
          </a:p>
          <a:p>
            <a:r>
              <a:rPr lang="en-US" altLang="ko-KR" sz="1300" b="1" dirty="0"/>
              <a:t>            </a:t>
            </a:r>
            <a:r>
              <a:rPr lang="en-US" altLang="ko-KR" sz="1300" b="0" dirty="0">
                <a:effectLst/>
              </a:rPr>
              <a:t>shortcut = Conv2D(out, (1, 1), strides=(1, 1), </a:t>
            </a:r>
          </a:p>
          <a:p>
            <a:r>
              <a:rPr lang="en-US" altLang="ko-KR" sz="1300" dirty="0"/>
              <a:t>           </a:t>
            </a:r>
            <a:r>
              <a:rPr lang="en-US" altLang="ko-KR" sz="1300" b="0" dirty="0">
                <a:effectLst/>
              </a:rPr>
              <a:t> padding=‘valid’)(shortcut)</a:t>
            </a:r>
          </a:p>
          <a:p>
            <a:r>
              <a:rPr lang="en-US" altLang="ko-KR" sz="1300" dirty="0"/>
              <a:t>            </a:t>
            </a:r>
            <a:r>
              <a:rPr lang="en-US" altLang="ko-KR" sz="1300" b="0" dirty="0">
                <a:effectLst/>
              </a:rPr>
              <a:t>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dirty="0"/>
              <a:t>            shortcut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()(shortcut)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        x = Add()([x, shortcut])</a:t>
            </a:r>
          </a:p>
          <a:p>
            <a:r>
              <a:rPr lang="en-US" altLang="ko-KR" sz="1300" b="0" dirty="0">
                <a:effectLst/>
              </a:rPr>
              <a:t>           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        shortcut = x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06DA56-D3F8-899E-9A41-8A025BD7D5D6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4E8271-B8E1-2862-AAC8-92B6F8A8B1F9}"/>
              </a:ext>
            </a:extLst>
          </p:cNvPr>
          <p:cNvSpPr txBox="1"/>
          <p:nvPr/>
        </p:nvSpPr>
        <p:spPr>
          <a:xfrm>
            <a:off x="6141926" y="1017523"/>
            <a:ext cx="542225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else:</a:t>
            </a:r>
          </a:p>
          <a:p>
            <a:r>
              <a:rPr lang="en-US" altLang="ko-KR" sz="1300" b="0" dirty="0">
                <a:effectLst/>
              </a:rPr>
              <a:t>    x = </a:t>
            </a:r>
            <a:r>
              <a:rPr lang="en-US" altLang="ko-KR" sz="1300" b="0" dirty="0" smtClean="0">
                <a:effectLst/>
              </a:rPr>
              <a:t>Conv2D(out//4, </a:t>
            </a:r>
            <a:r>
              <a:rPr lang="en-US" altLang="ko-KR" sz="1300" b="0" dirty="0">
                <a:effectLst/>
              </a:rPr>
              <a:t>(1, 1), strides=(1, 1), padding=‘valid')(x)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b="0" dirty="0">
                <a:effectLst/>
              </a:rPr>
              <a:t>   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dirty="0"/>
          </a:p>
          <a:p>
            <a:r>
              <a:rPr lang="en-US" altLang="ko-KR" sz="1300" b="0" dirty="0">
                <a:effectLst/>
              </a:rPr>
              <a:t>    x = Conv2D(out//4, (3, 3), strides=(1, 1), padding=‘same')(x)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r>
              <a:rPr lang="en-US" altLang="ko-KR" sz="1300" b="0" dirty="0">
                <a:effectLst/>
              </a:rPr>
              <a:t>   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dirty="0"/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Conv2D(out, </a:t>
            </a:r>
            <a:r>
              <a:rPr lang="en-US" altLang="ko-KR" sz="1300" b="0" dirty="0">
                <a:effectLst/>
              </a:rPr>
              <a:t>(1, 1), strides=(1, 1), padding=‘valid')(x)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err="1">
                <a:effectLst/>
              </a:rPr>
              <a:t>BatchNormalization</a:t>
            </a:r>
            <a:r>
              <a:rPr lang="en-US" altLang="ko-KR" sz="1300" b="0" dirty="0">
                <a:effectLst/>
              </a:rPr>
              <a:t>()(x)</a:t>
            </a:r>
          </a:p>
          <a:p>
            <a:endParaRPr lang="en-US" altLang="ko-KR" sz="1300" dirty="0"/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x = Add()([x, shortcut])</a:t>
            </a:r>
          </a:p>
          <a:p>
            <a:r>
              <a:rPr lang="en-US" altLang="ko-KR" sz="1300" b="0" dirty="0">
                <a:effectLst/>
              </a:rPr>
              <a:t>    x = Activation('</a:t>
            </a:r>
            <a:r>
              <a:rPr lang="en-US" altLang="ko-KR" sz="1300" b="0" dirty="0" err="1">
                <a:effectLst/>
              </a:rPr>
              <a:t>relu</a:t>
            </a:r>
            <a:r>
              <a:rPr lang="en-US" altLang="ko-KR" sz="1300" b="0" dirty="0">
                <a:effectLst/>
              </a:rPr>
              <a:t>')(x)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shortcut = x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return x</a:t>
            </a:r>
          </a:p>
          <a:p>
            <a:endParaRPr lang="en-US" altLang="ko-KR" sz="1300" b="0" dirty="0">
              <a:effectLst/>
            </a:endParaRPr>
          </a:p>
          <a:p>
            <a:endParaRPr lang="en-US" altLang="ko-KR" sz="1300" b="0" dirty="0">
              <a:effectLst/>
            </a:endParaRPr>
          </a:p>
          <a:p>
            <a:endParaRPr lang="en-US" altLang="ko-KR" sz="1300" dirty="0"/>
          </a:p>
          <a:p>
            <a:endParaRPr lang="en-US" altLang="ko-KR" sz="1300" b="0" dirty="0">
              <a:effectLst/>
            </a:endParaRPr>
          </a:p>
          <a:p>
            <a:endParaRPr lang="en-US" altLang="ko-KR" sz="1300" b="0" dirty="0">
              <a:effectLst/>
            </a:endParaRPr>
          </a:p>
          <a:p>
            <a:endParaRPr lang="ko-KR" altLang="en-US" sz="1300" b="0" dirty="0">
              <a:effectLst/>
            </a:endParaRPr>
          </a:p>
          <a:p>
            <a:endParaRPr lang="en-US" altLang="ko-KR" sz="1300" b="0" dirty="0">
              <a:effectLst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8F4D16-5D97-3B57-EFAE-4846DDD2BFC9}"/>
              </a:ext>
            </a:extLst>
          </p:cNvPr>
          <p:cNvSpPr/>
          <p:nvPr/>
        </p:nvSpPr>
        <p:spPr>
          <a:xfrm>
            <a:off x="3384870" y="2432481"/>
            <a:ext cx="1039093" cy="2396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00E5A26-2811-9878-D44B-23FCD3DD47BA}"/>
              </a:ext>
            </a:extLst>
          </p:cNvPr>
          <p:cNvSpPr/>
          <p:nvPr/>
        </p:nvSpPr>
        <p:spPr>
          <a:xfrm>
            <a:off x="3695569" y="4223132"/>
            <a:ext cx="1039093" cy="2396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B78EF-6F40-81E2-BF38-EA6033621EE5}"/>
              </a:ext>
            </a:extLst>
          </p:cNvPr>
          <p:cNvSpPr txBox="1"/>
          <p:nvPr/>
        </p:nvSpPr>
        <p:spPr>
          <a:xfrm>
            <a:off x="3941360" y="2073798"/>
            <a:ext cx="547513" cy="29238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(2, 2)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572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46F68-80F6-BD58-8E9D-4213DB7C1A69}"/>
              </a:ext>
            </a:extLst>
          </p:cNvPr>
          <p:cNvSpPr txBox="1"/>
          <p:nvPr/>
        </p:nvSpPr>
        <p:spPr>
          <a:xfrm>
            <a:off x="627816" y="1017523"/>
            <a:ext cx="5422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def resnet50():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inputs = Input(shape=(224, 224, 3))</a:t>
            </a:r>
          </a:p>
          <a:p>
            <a:r>
              <a:rPr lang="en-US" altLang="ko-KR" sz="1300" b="0" dirty="0" smtClean="0">
                <a:effectLst/>
              </a:rPr>
              <a:t/>
            </a:r>
            <a:br>
              <a:rPr lang="en-US" altLang="ko-KR" sz="1300" b="0" dirty="0" smtClean="0">
                <a:effectLst/>
              </a:rPr>
            </a:br>
            <a:r>
              <a:rPr lang="en-US" altLang="ko-KR" sz="1300" b="0" dirty="0" smtClean="0">
                <a:effectLst/>
              </a:rPr>
              <a:t>    x = </a:t>
            </a:r>
            <a:r>
              <a:rPr lang="en-US" altLang="ko-KR" sz="1300" b="0" dirty="0" err="1" smtClean="0">
                <a:effectLst/>
              </a:rPr>
              <a:t>input_layer</a:t>
            </a:r>
            <a:r>
              <a:rPr lang="en-US" altLang="ko-KR" sz="1300" b="0" dirty="0" smtClean="0">
                <a:effectLst/>
              </a:rPr>
              <a:t>(inputs</a:t>
            </a:r>
            <a:r>
              <a:rPr lang="en-US" altLang="ko-KR" sz="1300" dirty="0"/>
              <a:t>)	# </a:t>
            </a:r>
            <a:r>
              <a:rPr lang="en-US" altLang="ko-KR" sz="1300" dirty="0" smtClean="0"/>
              <a:t>56 x 56 x 64</a:t>
            </a:r>
            <a:endParaRPr lang="en-US" altLang="ko-KR" sz="1300" b="0" dirty="0" smtClean="0">
              <a:effectLst/>
            </a:endParaRP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conv_layer1(x,64</a:t>
            </a:r>
            <a:r>
              <a:rPr lang="en-US" altLang="ko-KR" sz="1300" b="0" dirty="0">
                <a:effectLst/>
              </a:rPr>
              <a:t>, 3</a:t>
            </a:r>
            <a:r>
              <a:rPr lang="en-US" altLang="ko-KR" sz="1300" b="0" dirty="0" smtClean="0">
                <a:effectLst/>
              </a:rPr>
              <a:t>)	# 56 x 56 x 64</a:t>
            </a:r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conv_layer2(x,128</a:t>
            </a:r>
            <a:r>
              <a:rPr lang="en-US" altLang="ko-KR" sz="1300" b="0" dirty="0">
                <a:effectLst/>
              </a:rPr>
              <a:t>, 4</a:t>
            </a:r>
            <a:r>
              <a:rPr lang="en-US" altLang="ko-KR" sz="1300" b="0" dirty="0" smtClean="0">
                <a:effectLst/>
              </a:rPr>
              <a:t>)	# 28 x 28 x 128</a:t>
            </a:r>
          </a:p>
          <a:p>
            <a:r>
              <a:rPr lang="en-US" altLang="ko-KR" sz="1300" b="0" dirty="0" smtClean="0">
                <a:effectLst/>
              </a:rPr>
              <a:t>    x = conv_layer2(x,256, 6)	# 14 x 14 x 256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conv_layer2(x,512</a:t>
            </a:r>
            <a:r>
              <a:rPr lang="en-US" altLang="ko-KR" sz="1300" b="0" dirty="0">
                <a:effectLst/>
              </a:rPr>
              <a:t>, 3</a:t>
            </a:r>
            <a:r>
              <a:rPr lang="en-US" altLang="ko-KR" sz="1300" b="0" dirty="0" smtClean="0">
                <a:effectLst/>
              </a:rPr>
              <a:t>)	# 7 x 7 x 512</a:t>
            </a:r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x = GlobalAveragePooling2D()(x</a:t>
            </a:r>
            <a:r>
              <a:rPr lang="en-US" altLang="ko-KR" sz="1300" b="0" dirty="0" smtClean="0">
                <a:effectLst/>
              </a:rPr>
              <a:t>) # 1 x 1 x 512</a:t>
            </a:r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x = Dense(1000)(x)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output_tensor</a:t>
            </a:r>
            <a:r>
              <a:rPr lang="en-US" altLang="ko-KR" sz="1300" b="0" dirty="0">
                <a:effectLst/>
              </a:rPr>
              <a:t> = Dense(3, activation='</a:t>
            </a:r>
            <a:r>
              <a:rPr lang="en-US" altLang="ko-KR" sz="1300" b="0" dirty="0" err="1">
                <a:effectLst/>
              </a:rPr>
              <a:t>softmax</a:t>
            </a:r>
            <a:r>
              <a:rPr lang="en-US" altLang="ko-KR" sz="1300" b="0" dirty="0">
                <a:effectLst/>
              </a:rPr>
              <a:t>')(x)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model = Model(inputs=inputs, outputs=</a:t>
            </a:r>
            <a:r>
              <a:rPr lang="en-US" altLang="ko-KR" sz="1300" b="0" dirty="0" err="1">
                <a:effectLst/>
              </a:rPr>
              <a:t>output_tensor</a:t>
            </a:r>
            <a:r>
              <a:rPr lang="en-US" altLang="ko-KR" sz="1300" b="0" dirty="0">
                <a:effectLst/>
              </a:rPr>
              <a:t>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return model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7870CD-746E-6067-B570-952A157CF535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9A9EAB9-8D4D-79A1-B326-A035B24DE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85"/>
          <a:stretch/>
        </p:blipFill>
        <p:spPr>
          <a:xfrm>
            <a:off x="937695" y="4712575"/>
            <a:ext cx="4939831" cy="324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98D23B-7974-48FB-86CD-05924C037D66}"/>
              </a:ext>
            </a:extLst>
          </p:cNvPr>
          <p:cNvSpPr txBox="1"/>
          <p:nvPr/>
        </p:nvSpPr>
        <p:spPr>
          <a:xfrm>
            <a:off x="6141926" y="1017523"/>
            <a:ext cx="5422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def resnet18():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inputs = Input(shape=(224, 224, 3))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err="1">
                <a:effectLst/>
              </a:rPr>
              <a:t>input_layer</a:t>
            </a:r>
            <a:r>
              <a:rPr lang="en-US" altLang="ko-KR" sz="1300" b="0" dirty="0">
                <a:effectLst/>
              </a:rPr>
              <a:t>(inputs)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conv_layer1(x,64</a:t>
            </a:r>
            <a:r>
              <a:rPr lang="en-US" altLang="ko-KR" sz="1300" b="0" dirty="0">
                <a:effectLst/>
              </a:rPr>
              <a:t>, 2)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conv_layer2(x,128</a:t>
            </a:r>
            <a:r>
              <a:rPr lang="en-US" altLang="ko-KR" sz="1300" b="0" dirty="0">
                <a:effectLst/>
              </a:rPr>
              <a:t>, 2)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conv_layer2(x,256</a:t>
            </a:r>
            <a:r>
              <a:rPr lang="en-US" altLang="ko-KR" sz="1300" b="0" dirty="0">
                <a:effectLst/>
              </a:rPr>
              <a:t>, 2)</a:t>
            </a:r>
          </a:p>
          <a:p>
            <a:r>
              <a:rPr lang="en-US" altLang="ko-KR" sz="1300" b="0" dirty="0">
                <a:effectLst/>
              </a:rPr>
              <a:t>    x = </a:t>
            </a:r>
            <a:r>
              <a:rPr lang="en-US" altLang="ko-KR" sz="1300" b="0" dirty="0" smtClean="0">
                <a:effectLst/>
              </a:rPr>
              <a:t>conv_layer2(x,512</a:t>
            </a:r>
            <a:r>
              <a:rPr lang="en-US" altLang="ko-KR" sz="1300" b="0" dirty="0">
                <a:effectLst/>
              </a:rPr>
              <a:t>, 2)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x = GlobalAveragePooling2D()(x)</a:t>
            </a:r>
          </a:p>
          <a:p>
            <a:r>
              <a:rPr lang="en-US" altLang="ko-KR" sz="1300" b="0" dirty="0">
                <a:effectLst/>
              </a:rPr>
              <a:t>    x = Dense(1000)(x)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output_tensor</a:t>
            </a:r>
            <a:r>
              <a:rPr lang="en-US" altLang="ko-KR" sz="1300" b="0" dirty="0">
                <a:effectLst/>
              </a:rPr>
              <a:t> = Dense(3, activation='</a:t>
            </a:r>
            <a:r>
              <a:rPr lang="en-US" altLang="ko-KR" sz="1300" b="0" dirty="0" err="1">
                <a:effectLst/>
              </a:rPr>
              <a:t>softmax</a:t>
            </a:r>
            <a:r>
              <a:rPr lang="en-US" altLang="ko-KR" sz="1300" b="0" dirty="0">
                <a:effectLst/>
              </a:rPr>
              <a:t>')(x)</a:t>
            </a:r>
          </a:p>
          <a:p>
            <a:r>
              <a:rPr lang="en-US" altLang="ko-KR" sz="1300" b="0" dirty="0">
                <a:effectLst/>
              </a:rPr>
              <a:t/>
            </a:r>
            <a:br>
              <a:rPr lang="en-US" altLang="ko-KR" sz="1300" b="0" dirty="0">
                <a:effectLst/>
              </a:rPr>
            </a:br>
            <a:r>
              <a:rPr lang="en-US" altLang="ko-KR" sz="1300" b="0" dirty="0">
                <a:effectLst/>
              </a:rPr>
              <a:t>    model = Model(inputs=inputs, outputs=</a:t>
            </a:r>
            <a:r>
              <a:rPr lang="en-US" altLang="ko-KR" sz="1300" b="0" dirty="0" err="1">
                <a:effectLst/>
              </a:rPr>
              <a:t>output_tensor</a:t>
            </a:r>
            <a:r>
              <a:rPr lang="en-US" altLang="ko-KR" sz="1300" b="0" dirty="0">
                <a:effectLst/>
              </a:rPr>
              <a:t>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return model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237" y="1138846"/>
            <a:ext cx="1950948" cy="2187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그룹 9"/>
          <p:cNvGrpSpPr/>
          <p:nvPr/>
        </p:nvGrpSpPr>
        <p:grpSpPr>
          <a:xfrm>
            <a:off x="6457663" y="4710842"/>
            <a:ext cx="4908966" cy="635341"/>
            <a:chOff x="6457663" y="4710842"/>
            <a:chExt cx="4908966" cy="6353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88B98D-BE32-BF40-934F-753CAE4C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1606"/>
            <a:stretch/>
          </p:blipFill>
          <p:spPr>
            <a:xfrm>
              <a:off x="6457663" y="5028513"/>
              <a:ext cx="4908966" cy="3176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11E18F-F11E-2B15-829A-A5C5A6D60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51" b="38199"/>
            <a:stretch/>
          </p:blipFill>
          <p:spPr>
            <a:xfrm>
              <a:off x="6457664" y="4710842"/>
              <a:ext cx="4908965" cy="31767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t="21447"/>
            <a:stretch/>
          </p:blipFill>
          <p:spPr>
            <a:xfrm>
              <a:off x="7593389" y="4783015"/>
              <a:ext cx="442780" cy="264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Model</a:t>
            </a:r>
            <a:endParaRPr lang="ko-KR" altLang="en-US" sz="3000" b="1" dirty="0"/>
          </a:p>
        </p:txBody>
      </p:sp>
      <p:sp>
        <p:nvSpPr>
          <p:cNvPr id="10" name="object 7"/>
          <p:cNvSpPr txBox="1"/>
          <p:nvPr/>
        </p:nvSpPr>
        <p:spPr>
          <a:xfrm>
            <a:off x="825804" y="1199769"/>
            <a:ext cx="36182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맑은 고딕"/>
                <a:cs typeface="맑은 고딕"/>
              </a:rPr>
              <a:t>Error rate according </a:t>
            </a:r>
            <a:r>
              <a:rPr sz="2000" b="1" spc="-10" dirty="0">
                <a:latin typeface="맑은 고딕"/>
                <a:cs typeface="맑은 고딕"/>
              </a:rPr>
              <a:t>to</a:t>
            </a:r>
            <a:r>
              <a:rPr sz="2000" b="1" spc="-60" dirty="0">
                <a:latin typeface="맑은 고딕"/>
                <a:cs typeface="맑은 고딕"/>
              </a:rPr>
              <a:t> </a:t>
            </a:r>
            <a:r>
              <a:rPr sz="2000" b="1" spc="-5" dirty="0">
                <a:latin typeface="맑은 고딕"/>
                <a:cs typeface="맑은 고딕"/>
              </a:rPr>
              <a:t>epoch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6019926" y="5189220"/>
            <a:ext cx="5221224" cy="31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/>
          <p:nvPr/>
        </p:nvSpPr>
        <p:spPr>
          <a:xfrm>
            <a:off x="6010655" y="5189220"/>
            <a:ext cx="5230495" cy="320040"/>
          </a:xfrm>
          <a:custGeom>
            <a:avLst/>
            <a:gdLst/>
            <a:ahLst/>
            <a:cxnLst/>
            <a:rect l="l" t="t" r="r" b="b"/>
            <a:pathLst>
              <a:path w="5230495" h="320039">
                <a:moveTo>
                  <a:pt x="0" y="320039"/>
                </a:moveTo>
                <a:lnTo>
                  <a:pt x="5230367" y="320039"/>
                </a:lnTo>
                <a:lnTo>
                  <a:pt x="5230367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3">
            <a:solidFill>
              <a:srgbClr val="80E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4" y="1676400"/>
            <a:ext cx="7992590" cy="26483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676400"/>
            <a:ext cx="2362200" cy="26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91394-0A96-05FD-939C-1F4C8F3E0DE7}"/>
              </a:ext>
            </a:extLst>
          </p:cNvPr>
          <p:cNvSpPr/>
          <p:nvPr/>
        </p:nvSpPr>
        <p:spPr>
          <a:xfrm>
            <a:off x="5363345" y="1110013"/>
            <a:ext cx="1471769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172" y="2433335"/>
            <a:ext cx="11000105" cy="3069924"/>
            <a:chOff x="577172" y="2433335"/>
            <a:chExt cx="11000105" cy="3069924"/>
          </a:xfrm>
        </p:grpSpPr>
        <p:sp>
          <p:nvSpPr>
            <p:cNvPr id="6" name="자유형 17">
              <a:extLst>
                <a:ext uri="{FF2B5EF4-FFF2-40B4-BE49-F238E27FC236}">
                  <a16:creationId xmlns:a16="http://schemas.microsoft.com/office/drawing/2014/main" id="{45B73588-1281-F0DC-C9E6-4F35A0C2B31F}"/>
                </a:ext>
              </a:extLst>
            </p:cNvPr>
            <p:cNvSpPr/>
            <p:nvPr/>
          </p:nvSpPr>
          <p:spPr>
            <a:xfrm rot="16200000">
              <a:off x="725503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A45A13-93AF-977A-2456-EEF29B4A1956}"/>
                </a:ext>
              </a:extLst>
            </p:cNvPr>
            <p:cNvGrpSpPr/>
            <p:nvPr/>
          </p:nvGrpSpPr>
          <p:grpSpPr>
            <a:xfrm>
              <a:off x="741267" y="2669899"/>
              <a:ext cx="1865274" cy="2094310"/>
              <a:chOff x="2168083" y="3125970"/>
              <a:chExt cx="1323542" cy="1523891"/>
            </a:xfrm>
          </p:grpSpPr>
          <p:sp>
            <p:nvSpPr>
              <p:cNvPr id="24" name="육각형 23">
                <a:extLst>
                  <a:ext uri="{FF2B5EF4-FFF2-40B4-BE49-F238E27FC236}">
                    <a16:creationId xmlns:a16="http://schemas.microsoft.com/office/drawing/2014/main" id="{AA611CED-032B-5DD9-1A2C-055CA5F8327B}"/>
                  </a:ext>
                </a:extLst>
              </p:cNvPr>
              <p:cNvSpPr/>
              <p:nvPr/>
            </p:nvSpPr>
            <p:spPr>
              <a:xfrm rot="16200000">
                <a:off x="2067908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59523-CC7F-4286-5766-B114BDADA6CD}"/>
                  </a:ext>
                </a:extLst>
              </p:cNvPr>
              <p:cNvSpPr/>
              <p:nvPr/>
            </p:nvSpPr>
            <p:spPr>
              <a:xfrm>
                <a:off x="2231548" y="3618505"/>
                <a:ext cx="1196611" cy="4183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Reason</a:t>
                </a:r>
              </a:p>
            </p:txBody>
          </p:sp>
        </p:grp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9667669-3ED2-BC8E-6302-E36C1CC9E3C0}"/>
                </a:ext>
              </a:extLst>
            </p:cNvPr>
            <p:cNvSpPr/>
            <p:nvPr/>
          </p:nvSpPr>
          <p:spPr>
            <a:xfrm rot="16200000">
              <a:off x="2831260" y="3266795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자유형 25">
              <a:extLst>
                <a:ext uri="{FF2B5EF4-FFF2-40B4-BE49-F238E27FC236}">
                  <a16:creationId xmlns:a16="http://schemas.microsoft.com/office/drawing/2014/main" id="{90E1BE67-034A-BB70-52B2-279D1837B6D2}"/>
                </a:ext>
              </a:extLst>
            </p:cNvPr>
            <p:cNvSpPr/>
            <p:nvPr/>
          </p:nvSpPr>
          <p:spPr>
            <a:xfrm rot="5400000">
              <a:off x="2899187" y="3396468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26">
              <a:extLst>
                <a:ext uri="{FF2B5EF4-FFF2-40B4-BE49-F238E27FC236}">
                  <a16:creationId xmlns:a16="http://schemas.microsoft.com/office/drawing/2014/main" id="{170924F1-BF70-2D1A-3E2A-2DD30016B98C}"/>
                </a:ext>
              </a:extLst>
            </p:cNvPr>
            <p:cNvSpPr/>
            <p:nvPr/>
          </p:nvSpPr>
          <p:spPr>
            <a:xfrm rot="16200000">
              <a:off x="5098669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DE9F8243-ADD2-D2B6-CB1C-930D8A1E1216}"/>
                </a:ext>
              </a:extLst>
            </p:cNvPr>
            <p:cNvSpPr/>
            <p:nvPr/>
          </p:nvSpPr>
          <p:spPr>
            <a:xfrm rot="16200000">
              <a:off x="5025069" y="2789068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631C83-460A-4D40-26E1-340C33AD10F7}"/>
                </a:ext>
              </a:extLst>
            </p:cNvPr>
            <p:cNvSpPr/>
            <p:nvPr/>
          </p:nvSpPr>
          <p:spPr>
            <a:xfrm>
              <a:off x="5241358" y="3157267"/>
              <a:ext cx="1686390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Model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(</a:t>
              </a:r>
              <a:r>
                <a:rPr lang="en-US" altLang="ko-KR" sz="1600" b="1" dirty="0" err="1"/>
                <a:t>DeepLearning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1E9DA14-66F0-FEA5-945E-1EB96668B77D}"/>
                </a:ext>
              </a:extLst>
            </p:cNvPr>
            <p:cNvSpPr/>
            <p:nvPr/>
          </p:nvSpPr>
          <p:spPr>
            <a:xfrm rot="16200000">
              <a:off x="7188511" y="3266796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DE7723-BB23-F0EE-31B2-08CFB4CF0DB0}"/>
                </a:ext>
              </a:extLst>
            </p:cNvPr>
            <p:cNvSpPr/>
            <p:nvPr/>
          </p:nvSpPr>
          <p:spPr>
            <a:xfrm>
              <a:off x="7392472" y="3865825"/>
              <a:ext cx="1686390" cy="49449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Web Service</a:t>
              </a:r>
            </a:p>
          </p:txBody>
        </p:sp>
        <p:sp>
          <p:nvSpPr>
            <p:cNvPr id="13" name="자유형 33">
              <a:extLst>
                <a:ext uri="{FF2B5EF4-FFF2-40B4-BE49-F238E27FC236}">
                  <a16:creationId xmlns:a16="http://schemas.microsoft.com/office/drawing/2014/main" id="{82A49795-1D6D-E4C0-7700-D44BD37EBFE9}"/>
                </a:ext>
              </a:extLst>
            </p:cNvPr>
            <p:cNvSpPr/>
            <p:nvPr/>
          </p:nvSpPr>
          <p:spPr>
            <a:xfrm rot="5400000">
              <a:off x="7271004" y="339646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34">
              <a:extLst>
                <a:ext uri="{FF2B5EF4-FFF2-40B4-BE49-F238E27FC236}">
                  <a16:creationId xmlns:a16="http://schemas.microsoft.com/office/drawing/2014/main" id="{C62FA323-7B19-BDE8-944B-BDFA62BD6E4E}"/>
                </a:ext>
              </a:extLst>
            </p:cNvPr>
            <p:cNvSpPr/>
            <p:nvPr/>
          </p:nvSpPr>
          <p:spPr>
            <a:xfrm rot="16200000">
              <a:off x="9470486" y="2285004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88A1F9F6-DED3-960A-56E0-9E8F2FFD4AC1}"/>
                </a:ext>
              </a:extLst>
            </p:cNvPr>
            <p:cNvSpPr/>
            <p:nvPr/>
          </p:nvSpPr>
          <p:spPr>
            <a:xfrm rot="16200000">
              <a:off x="9402559" y="2784419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CDACE-DCF7-C9DB-7B31-FD32902209EF}"/>
                </a:ext>
              </a:extLst>
            </p:cNvPr>
            <p:cNvSpPr/>
            <p:nvPr/>
          </p:nvSpPr>
          <p:spPr>
            <a:xfrm>
              <a:off x="9606518" y="3343214"/>
              <a:ext cx="1686390" cy="5749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Q&amp;A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9375158" y="2128058"/>
            <a:ext cx="2428915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61005-CB1E-1339-EFEF-E7F8D3571094}"/>
              </a:ext>
            </a:extLst>
          </p:cNvPr>
          <p:cNvSpPr/>
          <p:nvPr/>
        </p:nvSpPr>
        <p:spPr>
          <a:xfrm>
            <a:off x="2945778" y="3721352"/>
            <a:ext cx="1825673" cy="9561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Design Specification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7122672" y="1487977"/>
            <a:ext cx="3323762" cy="961793"/>
            <a:chOff x="7134264" y="1471352"/>
            <a:chExt cx="3323762" cy="961793"/>
          </a:xfrm>
        </p:grpSpPr>
        <p:cxnSp>
          <p:nvCxnSpPr>
            <p:cNvPr id="36" name="직선 연결선 35"/>
            <p:cNvCxnSpPr/>
            <p:nvPr/>
          </p:nvCxnSpPr>
          <p:spPr>
            <a:xfrm flipV="1">
              <a:off x="10449713" y="1471352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134264" y="149074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1/2 액자 37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1/2 액자 38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1480" y="2128058"/>
            <a:ext cx="6677697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682216" y="1487978"/>
            <a:ext cx="3323762" cy="961793"/>
            <a:chOff x="1682216" y="1487978"/>
            <a:chExt cx="3323762" cy="961793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1704732" y="1487978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1682216" y="148797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5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63888-7A0B-4045-0CBD-928060014477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Django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89091-3A60-3B85-DF3D-94C935E9A6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2" y="1995373"/>
            <a:ext cx="3242936" cy="1824152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F24E5-C394-F9FE-0D7A-5EE425B6AF0E}"/>
              </a:ext>
            </a:extLst>
          </p:cNvPr>
          <p:cNvSpPr txBox="1"/>
          <p:nvPr/>
        </p:nvSpPr>
        <p:spPr>
          <a:xfrm>
            <a:off x="4786413" y="1995372"/>
            <a:ext cx="6510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It is a Python-based high-level web framework that supports fast and safe web development using MVT (Model-View-Template) architecture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4CF4C-F38F-363D-8EC7-3641C18290AC}"/>
              </a:ext>
            </a:extLst>
          </p:cNvPr>
          <p:cNvSpPr txBox="1"/>
          <p:nvPr/>
        </p:nvSpPr>
        <p:spPr>
          <a:xfrm>
            <a:off x="895342" y="3958089"/>
            <a:ext cx="9082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</a:t>
            </a:r>
            <a:r>
              <a:rPr lang="en-US" altLang="ko-KR" b="1" dirty="0"/>
              <a:t>ORM (Object-Relational Mapping): Database management is handled with Python code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</a:t>
            </a:r>
            <a:r>
              <a:rPr lang="en-US" altLang="ko-KR" b="1" dirty="0"/>
              <a:t>Automatic administrator page: Provides an automatically created administrator page for database management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</a:t>
            </a:r>
            <a:r>
              <a:rPr lang="en-US" altLang="ko-KR" b="1" dirty="0"/>
              <a:t>URL pattern and view processing: Easy support for URL mapping and view</a:t>
            </a:r>
          </a:p>
          <a:p>
            <a:r>
              <a:rPr lang="en-US" altLang="ko-KR" b="1" dirty="0"/>
              <a:t>processing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702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91394-0A96-05FD-939C-1F4C8F3E0DE7}"/>
              </a:ext>
            </a:extLst>
          </p:cNvPr>
          <p:cNvSpPr/>
          <p:nvPr/>
        </p:nvSpPr>
        <p:spPr>
          <a:xfrm>
            <a:off x="5363345" y="1110013"/>
            <a:ext cx="1471769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172" y="2433335"/>
            <a:ext cx="11000105" cy="3069924"/>
            <a:chOff x="577172" y="2433335"/>
            <a:chExt cx="11000105" cy="3069924"/>
          </a:xfrm>
        </p:grpSpPr>
        <p:sp>
          <p:nvSpPr>
            <p:cNvPr id="6" name="자유형 17">
              <a:extLst>
                <a:ext uri="{FF2B5EF4-FFF2-40B4-BE49-F238E27FC236}">
                  <a16:creationId xmlns:a16="http://schemas.microsoft.com/office/drawing/2014/main" id="{45B73588-1281-F0DC-C9E6-4F35A0C2B31F}"/>
                </a:ext>
              </a:extLst>
            </p:cNvPr>
            <p:cNvSpPr/>
            <p:nvPr/>
          </p:nvSpPr>
          <p:spPr>
            <a:xfrm rot="16200000">
              <a:off x="725503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A45A13-93AF-977A-2456-EEF29B4A1956}"/>
                </a:ext>
              </a:extLst>
            </p:cNvPr>
            <p:cNvGrpSpPr/>
            <p:nvPr/>
          </p:nvGrpSpPr>
          <p:grpSpPr>
            <a:xfrm>
              <a:off x="741267" y="2669899"/>
              <a:ext cx="1865274" cy="2094310"/>
              <a:chOff x="2168083" y="3125970"/>
              <a:chExt cx="1323542" cy="1523891"/>
            </a:xfrm>
          </p:grpSpPr>
          <p:sp>
            <p:nvSpPr>
              <p:cNvPr id="24" name="육각형 23">
                <a:extLst>
                  <a:ext uri="{FF2B5EF4-FFF2-40B4-BE49-F238E27FC236}">
                    <a16:creationId xmlns:a16="http://schemas.microsoft.com/office/drawing/2014/main" id="{AA611CED-032B-5DD9-1A2C-055CA5F8327B}"/>
                  </a:ext>
                </a:extLst>
              </p:cNvPr>
              <p:cNvSpPr/>
              <p:nvPr/>
            </p:nvSpPr>
            <p:spPr>
              <a:xfrm rot="16200000">
                <a:off x="2067908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59523-CC7F-4286-5766-B114BDADA6CD}"/>
                  </a:ext>
                </a:extLst>
              </p:cNvPr>
              <p:cNvSpPr/>
              <p:nvPr/>
            </p:nvSpPr>
            <p:spPr>
              <a:xfrm>
                <a:off x="2231548" y="3618505"/>
                <a:ext cx="1196611" cy="4183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Reason</a:t>
                </a:r>
              </a:p>
            </p:txBody>
          </p:sp>
        </p:grp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9667669-3ED2-BC8E-6302-E36C1CC9E3C0}"/>
                </a:ext>
              </a:extLst>
            </p:cNvPr>
            <p:cNvSpPr/>
            <p:nvPr/>
          </p:nvSpPr>
          <p:spPr>
            <a:xfrm rot="16200000">
              <a:off x="2831260" y="3266795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4EE8C6-C6C6-15A5-0FAA-778D81AC2AF7}"/>
                </a:ext>
              </a:extLst>
            </p:cNvPr>
            <p:cNvSpPr/>
            <p:nvPr/>
          </p:nvSpPr>
          <p:spPr>
            <a:xfrm>
              <a:off x="2945778" y="3721352"/>
              <a:ext cx="1825673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Design Specification </a:t>
              </a:r>
            </a:p>
          </p:txBody>
        </p:sp>
        <p:sp>
          <p:nvSpPr>
            <p:cNvPr id="9" name="자유형 25">
              <a:extLst>
                <a:ext uri="{FF2B5EF4-FFF2-40B4-BE49-F238E27FC236}">
                  <a16:creationId xmlns:a16="http://schemas.microsoft.com/office/drawing/2014/main" id="{90E1BE67-034A-BB70-52B2-279D1837B6D2}"/>
                </a:ext>
              </a:extLst>
            </p:cNvPr>
            <p:cNvSpPr/>
            <p:nvPr/>
          </p:nvSpPr>
          <p:spPr>
            <a:xfrm rot="5400000">
              <a:off x="2899187" y="3396468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26">
              <a:extLst>
                <a:ext uri="{FF2B5EF4-FFF2-40B4-BE49-F238E27FC236}">
                  <a16:creationId xmlns:a16="http://schemas.microsoft.com/office/drawing/2014/main" id="{170924F1-BF70-2D1A-3E2A-2DD30016B98C}"/>
                </a:ext>
              </a:extLst>
            </p:cNvPr>
            <p:cNvSpPr/>
            <p:nvPr/>
          </p:nvSpPr>
          <p:spPr>
            <a:xfrm rot="16200000">
              <a:off x="5098669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DE9F8243-ADD2-D2B6-CB1C-930D8A1E1216}"/>
                </a:ext>
              </a:extLst>
            </p:cNvPr>
            <p:cNvSpPr/>
            <p:nvPr/>
          </p:nvSpPr>
          <p:spPr>
            <a:xfrm rot="16200000">
              <a:off x="5025069" y="2789068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631C83-460A-4D40-26E1-340C33AD10F7}"/>
                </a:ext>
              </a:extLst>
            </p:cNvPr>
            <p:cNvSpPr/>
            <p:nvPr/>
          </p:nvSpPr>
          <p:spPr>
            <a:xfrm>
              <a:off x="5241358" y="3157267"/>
              <a:ext cx="1686390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Model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(</a:t>
              </a:r>
              <a:r>
                <a:rPr lang="en-US" altLang="ko-KR" sz="1600" b="1" dirty="0" err="1"/>
                <a:t>DeepLearning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1E9DA14-66F0-FEA5-945E-1EB96668B77D}"/>
                </a:ext>
              </a:extLst>
            </p:cNvPr>
            <p:cNvSpPr/>
            <p:nvPr/>
          </p:nvSpPr>
          <p:spPr>
            <a:xfrm rot="16200000">
              <a:off x="7188511" y="3266796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DE7723-BB23-F0EE-31B2-08CFB4CF0DB0}"/>
                </a:ext>
              </a:extLst>
            </p:cNvPr>
            <p:cNvSpPr/>
            <p:nvPr/>
          </p:nvSpPr>
          <p:spPr>
            <a:xfrm>
              <a:off x="7392472" y="3865825"/>
              <a:ext cx="1686390" cy="49449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Web Service</a:t>
              </a:r>
            </a:p>
          </p:txBody>
        </p:sp>
        <p:sp>
          <p:nvSpPr>
            <p:cNvPr id="13" name="자유형 33">
              <a:extLst>
                <a:ext uri="{FF2B5EF4-FFF2-40B4-BE49-F238E27FC236}">
                  <a16:creationId xmlns:a16="http://schemas.microsoft.com/office/drawing/2014/main" id="{82A49795-1D6D-E4C0-7700-D44BD37EBFE9}"/>
                </a:ext>
              </a:extLst>
            </p:cNvPr>
            <p:cNvSpPr/>
            <p:nvPr/>
          </p:nvSpPr>
          <p:spPr>
            <a:xfrm rot="5400000">
              <a:off x="7271004" y="339646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34">
              <a:extLst>
                <a:ext uri="{FF2B5EF4-FFF2-40B4-BE49-F238E27FC236}">
                  <a16:creationId xmlns:a16="http://schemas.microsoft.com/office/drawing/2014/main" id="{C62FA323-7B19-BDE8-944B-BDFA62BD6E4E}"/>
                </a:ext>
              </a:extLst>
            </p:cNvPr>
            <p:cNvSpPr/>
            <p:nvPr/>
          </p:nvSpPr>
          <p:spPr>
            <a:xfrm rot="16200000">
              <a:off x="9470486" y="2285004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88A1F9F6-DED3-960A-56E0-9E8F2FFD4AC1}"/>
                </a:ext>
              </a:extLst>
            </p:cNvPr>
            <p:cNvSpPr/>
            <p:nvPr/>
          </p:nvSpPr>
          <p:spPr>
            <a:xfrm rot="16200000">
              <a:off x="9402559" y="2784419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CDACE-DCF7-C9DB-7B31-FD32902209EF}"/>
                </a:ext>
              </a:extLst>
            </p:cNvPr>
            <p:cNvSpPr/>
            <p:nvPr/>
          </p:nvSpPr>
          <p:spPr>
            <a:xfrm>
              <a:off x="9606518" y="3343214"/>
              <a:ext cx="1686390" cy="5749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Q&amp;A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814205" y="2128058"/>
            <a:ext cx="8981555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682216" y="1487978"/>
            <a:ext cx="3323762" cy="961793"/>
            <a:chOff x="1682216" y="1487978"/>
            <a:chExt cx="3323762" cy="961793"/>
          </a:xfrm>
        </p:grpSpPr>
        <p:cxnSp>
          <p:nvCxnSpPr>
            <p:cNvPr id="31" name="직선 연결선 30"/>
            <p:cNvCxnSpPr/>
            <p:nvPr/>
          </p:nvCxnSpPr>
          <p:spPr>
            <a:xfrm flipV="1">
              <a:off x="1704732" y="1487978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682216" y="148797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122672" y="1487977"/>
            <a:ext cx="3323762" cy="961793"/>
            <a:chOff x="7134264" y="1471352"/>
            <a:chExt cx="3323762" cy="961793"/>
          </a:xfrm>
        </p:grpSpPr>
        <p:cxnSp>
          <p:nvCxnSpPr>
            <p:cNvPr id="34" name="직선 연결선 33"/>
            <p:cNvCxnSpPr/>
            <p:nvPr/>
          </p:nvCxnSpPr>
          <p:spPr>
            <a:xfrm flipV="1">
              <a:off x="10449713" y="1471352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34264" y="149074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1/2 액자 35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1/2 액자 36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8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63888-7A0B-4045-0CBD-928060014477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DB design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F5656-219B-85B1-E240-C76D6FD3181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2" t="62138" r="5928" b="22119"/>
          <a:stretch/>
        </p:blipFill>
        <p:spPr>
          <a:xfrm>
            <a:off x="8233241" y="4400961"/>
            <a:ext cx="2217371" cy="1737359"/>
          </a:xfrm>
          <a:prstGeom prst="rect">
            <a:avLst/>
          </a:prstGeom>
          <a:ln w="19050">
            <a:solidFill>
              <a:srgbClr val="80F0B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8B4919-BD6A-D018-BA77-5D4D9D117AD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0052" r="71491" b="7514"/>
          <a:stretch/>
        </p:blipFill>
        <p:spPr>
          <a:xfrm>
            <a:off x="1804986" y="4438358"/>
            <a:ext cx="2217371" cy="1737359"/>
          </a:xfrm>
          <a:prstGeom prst="rect">
            <a:avLst/>
          </a:prstGeom>
          <a:ln w="19050">
            <a:solidFill>
              <a:srgbClr val="80F0B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29909-AE2F-A1C3-BE81-B9E2F5AA646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5" t="2002" r="6044" b="66123"/>
          <a:stretch/>
        </p:blipFill>
        <p:spPr>
          <a:xfrm>
            <a:off x="8233242" y="1917794"/>
            <a:ext cx="2217371" cy="1737359"/>
          </a:xfrm>
          <a:prstGeom prst="rect">
            <a:avLst/>
          </a:prstGeom>
          <a:ln w="19050">
            <a:solidFill>
              <a:srgbClr val="80F0B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FE7461-57AD-447D-867B-BE1428EAD5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4842" r="71768" b="74864"/>
          <a:stretch/>
        </p:blipFill>
        <p:spPr>
          <a:xfrm>
            <a:off x="1804987" y="1917794"/>
            <a:ext cx="2217371" cy="1737359"/>
          </a:xfrm>
          <a:prstGeom prst="rect">
            <a:avLst/>
          </a:prstGeom>
          <a:ln w="19050">
            <a:solidFill>
              <a:srgbClr val="80F0B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521528-CC10-1FB1-8F43-DDF34BA70E2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022358" y="2786474"/>
            <a:ext cx="421088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47399A-B988-5E44-67CB-FB53BB37D84C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2913672" y="3655153"/>
            <a:ext cx="1" cy="7832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9505AB-0917-3494-3563-5156CDA49290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flipH="1" flipV="1">
            <a:off x="4022358" y="2786474"/>
            <a:ext cx="4210883" cy="24831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9A2AAA1-C2E3-566D-8D37-823C79E0F74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341926" y="3681575"/>
            <a:ext cx="1" cy="7193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3839707-E147-D7CD-C802-66F508EBE995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4022357" y="5269641"/>
            <a:ext cx="4210884" cy="373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3D556-357F-1257-2EB1-D09A8BA44F93}"/>
              </a:ext>
            </a:extLst>
          </p:cNvPr>
          <p:cNvSpPr txBox="1"/>
          <p:nvPr/>
        </p:nvSpPr>
        <p:spPr>
          <a:xfrm>
            <a:off x="627816" y="1017523"/>
            <a:ext cx="542225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## 2. Crop Diagnosis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def analysis(request):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 = ''</a:t>
            </a:r>
          </a:p>
          <a:p>
            <a:r>
              <a:rPr lang="en-US" altLang="ko-KR" sz="1300" b="0" dirty="0">
                <a:effectLst/>
              </a:rPr>
              <a:t>    # </a:t>
            </a:r>
            <a:r>
              <a:rPr lang="ko-KR" altLang="en-US" sz="1300" b="0" dirty="0">
                <a:effectLst/>
              </a:rPr>
              <a:t>예시에 따라 이미지 선택</a:t>
            </a:r>
          </a:p>
          <a:p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>
                <a:effectLst/>
              </a:rPr>
              <a:t>example = </a:t>
            </a:r>
            <a:r>
              <a:rPr lang="en-US" altLang="ko-KR" sz="1300" b="0" dirty="0" err="1">
                <a:effectLst/>
              </a:rPr>
              <a:t>request.GET.get</a:t>
            </a:r>
            <a:r>
              <a:rPr lang="en-US" altLang="ko-KR" sz="1300" b="0" dirty="0">
                <a:effectLst/>
              </a:rPr>
              <a:t>('example', None)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if example:</a:t>
            </a:r>
          </a:p>
          <a:p>
            <a:r>
              <a:rPr lang="en-US" altLang="ko-KR" sz="1300" b="0" dirty="0">
                <a:effectLst/>
              </a:rPr>
              <a:t>        if example == 'ex1':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 = STATICFILES_DIRS[3]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 = 'cabbage_ex1.jpg'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example == 'ex2':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 = STATICFILES_DIRS[3]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='cabbage_ex2.jpg'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example == 'ex3’: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 = STATICFILES_DIRS[3]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='cabbage_ex3.jpg'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'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' in </a:t>
            </a:r>
            <a:r>
              <a:rPr lang="en-US" altLang="ko-KR" sz="1300" b="0" dirty="0" err="1">
                <a:effectLst/>
              </a:rPr>
              <a:t>request.FILES</a:t>
            </a:r>
            <a:r>
              <a:rPr lang="en-US" altLang="ko-KR" sz="1300" b="0" dirty="0">
                <a:effectLst/>
              </a:rPr>
              <a:t>:</a:t>
            </a:r>
          </a:p>
          <a:p>
            <a:r>
              <a:rPr lang="en-US" altLang="ko-KR" sz="1300" b="0" dirty="0">
                <a:effectLst/>
              </a:rPr>
              <a:t>        # </a:t>
            </a:r>
            <a:r>
              <a:rPr lang="ko-KR" altLang="en-US" sz="1300" b="0" dirty="0">
                <a:effectLst/>
              </a:rPr>
              <a:t>직접 업로드한 이미지 사용</a:t>
            </a:r>
          </a:p>
          <a:p>
            <a:r>
              <a:rPr lang="ko-KR" altLang="en-US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uploadimg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request.FILES</a:t>
            </a:r>
            <a:r>
              <a:rPr lang="en-US" altLang="ko-KR" sz="1300" b="0" dirty="0">
                <a:effectLst/>
              </a:rPr>
              <a:t>['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']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uploadimg</a:t>
            </a:r>
            <a:r>
              <a:rPr lang="en-US" altLang="ko-KR" sz="1300" b="0" dirty="0">
                <a:effectLst/>
              </a:rPr>
              <a:t>._name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fp</a:t>
            </a:r>
            <a:r>
              <a:rPr lang="en-US" altLang="ko-KR" sz="1300" b="0" dirty="0">
                <a:effectLst/>
              </a:rPr>
              <a:t> = open('%</a:t>
            </a:r>
            <a:r>
              <a:rPr lang="en-US" altLang="ko-KR" sz="1300" b="0" dirty="0" err="1">
                <a:effectLst/>
              </a:rPr>
              <a:t>s%s</a:t>
            </a:r>
            <a:r>
              <a:rPr lang="en-US" altLang="ko-KR" sz="1300" b="0" dirty="0">
                <a:effectLst/>
              </a:rPr>
              <a:t>' % (STATICFILES_DIRS[2], </a:t>
            </a:r>
            <a:r>
              <a:rPr lang="en-US" altLang="ko-KR" sz="1300" b="0" dirty="0" err="1">
                <a:effectLst/>
              </a:rPr>
              <a:t>uploadimg</a:t>
            </a:r>
            <a:r>
              <a:rPr lang="en-US" altLang="ko-KR" sz="1300" b="0" dirty="0">
                <a:effectLst/>
              </a:rPr>
              <a:t>), '</a:t>
            </a:r>
            <a:r>
              <a:rPr lang="en-US" altLang="ko-KR" sz="1300" b="0" dirty="0" err="1">
                <a:effectLst/>
              </a:rPr>
              <a:t>wb</a:t>
            </a:r>
            <a:r>
              <a:rPr lang="en-US" altLang="ko-KR" sz="1300" b="0" dirty="0">
                <a:effectLst/>
              </a:rPr>
              <a:t>’)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        for temp in </a:t>
            </a:r>
            <a:r>
              <a:rPr lang="en-US" altLang="ko-KR" sz="1300" b="0" dirty="0" err="1">
                <a:effectLst/>
              </a:rPr>
              <a:t>uploadimg.chunks</a:t>
            </a:r>
            <a:r>
              <a:rPr lang="en-US" altLang="ko-KR" sz="1300" b="0" dirty="0">
                <a:effectLst/>
              </a:rPr>
              <a:t>():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fp.write</a:t>
            </a:r>
            <a:r>
              <a:rPr lang="en-US" altLang="ko-KR" sz="1300" b="0" dirty="0">
                <a:effectLst/>
              </a:rPr>
              <a:t>(temp)</a:t>
            </a:r>
          </a:p>
          <a:p>
            <a:r>
              <a:rPr lang="en-US" altLang="ko-KR" sz="1300" b="0" dirty="0">
                <a:effectLst/>
              </a:rPr>
              <a:t>            </a:t>
            </a:r>
            <a:r>
              <a:rPr lang="en-US" altLang="ko-KR" sz="1300" b="0" dirty="0" err="1">
                <a:effectLst/>
              </a:rPr>
              <a:t>fp.close</a:t>
            </a:r>
            <a:r>
              <a:rPr lang="en-US" altLang="ko-KR" sz="1300" b="0" dirty="0">
                <a:effectLst/>
              </a:rPr>
              <a:t>()</a:t>
            </a:r>
          </a:p>
          <a:p>
            <a:r>
              <a:rPr lang="en-US" altLang="ko-KR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 = STATICFILES_DIRS[2]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4F9FD-C292-6A9C-0260-45E0C42A4357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35930C-7CAD-A19D-FCF5-C59756CF8A0B}"/>
              </a:ext>
            </a:extLst>
          </p:cNvPr>
          <p:cNvSpPr txBox="1"/>
          <p:nvPr/>
        </p:nvSpPr>
        <p:spPr>
          <a:xfrm>
            <a:off x="6141926" y="1017523"/>
            <a:ext cx="54222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# </a:t>
            </a:r>
            <a:r>
              <a:rPr lang="ko-KR" altLang="en-US" sz="1300" b="0" dirty="0" err="1">
                <a:effectLst/>
              </a:rPr>
              <a:t>전처리</a:t>
            </a:r>
            <a:endParaRPr lang="ko-KR" altLang="en-US" sz="1300" b="0" dirty="0">
              <a:effectLst/>
            </a:endParaRPr>
          </a:p>
          <a:p>
            <a:r>
              <a:rPr lang="en-US" altLang="ko-KR" sz="1300" b="0" dirty="0" err="1">
                <a:effectLst/>
              </a:rPr>
              <a:t>x_predict</a:t>
            </a:r>
            <a:r>
              <a:rPr lang="en-US" altLang="ko-KR" sz="1300" b="0" dirty="0">
                <a:effectLst/>
              </a:rPr>
              <a:t> = preprocessing(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,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b="0" dirty="0" err="1">
                <a:effectLst/>
              </a:rPr>
              <a:t>x_predict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x_predict.astype</a:t>
            </a:r>
            <a:r>
              <a:rPr lang="en-US" altLang="ko-KR" sz="1300" b="0" dirty="0">
                <a:effectLst/>
              </a:rPr>
              <a:t>(np.float32)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# </a:t>
            </a:r>
            <a:r>
              <a:rPr lang="ko-KR" altLang="en-US" sz="1300" b="0" dirty="0">
                <a:effectLst/>
              </a:rPr>
              <a:t>모델에 분석 요청</a:t>
            </a:r>
          </a:p>
          <a:p>
            <a:r>
              <a:rPr lang="en-US" altLang="ko-KR" sz="1300" b="0" dirty="0">
                <a:effectLst/>
              </a:rPr>
              <a:t>model = </a:t>
            </a:r>
            <a:r>
              <a:rPr lang="en-US" altLang="ko-KR" sz="1300" b="0" dirty="0" err="1">
                <a:effectLst/>
              </a:rPr>
              <a:t>tf.saved_model.load</a:t>
            </a:r>
            <a:r>
              <a:rPr lang="en-US" altLang="ko-KR" sz="1300" b="0" dirty="0">
                <a:effectLst/>
              </a:rPr>
              <a:t>(MODEL_DIRS[1])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# </a:t>
            </a:r>
            <a:r>
              <a:rPr lang="ko-KR" altLang="en-US" sz="1300" b="0" dirty="0">
                <a:effectLst/>
              </a:rPr>
              <a:t>추론 </a:t>
            </a:r>
            <a:r>
              <a:rPr lang="en-US" altLang="ko-KR" sz="1300" b="0" dirty="0">
                <a:effectLst/>
              </a:rPr>
              <a:t>(</a:t>
            </a:r>
            <a:r>
              <a:rPr lang="ko-KR" altLang="en-US" sz="1300" b="0" dirty="0">
                <a:effectLst/>
              </a:rPr>
              <a:t>예측</a:t>
            </a:r>
            <a:r>
              <a:rPr lang="en-US" altLang="ko-KR" sz="1300" b="0" dirty="0">
                <a:effectLst/>
              </a:rPr>
              <a:t>)</a:t>
            </a:r>
            <a:endParaRPr lang="ko-KR" altLang="en-US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inference = </a:t>
            </a:r>
            <a:r>
              <a:rPr lang="en-US" altLang="ko-KR" sz="1300" b="0" dirty="0" err="1">
                <a:effectLst/>
              </a:rPr>
              <a:t>model.signatures</a:t>
            </a:r>
            <a:r>
              <a:rPr lang="en-US" altLang="ko-KR" sz="1300" b="0" dirty="0">
                <a:effectLst/>
              </a:rPr>
              <a:t>["</a:t>
            </a:r>
            <a:r>
              <a:rPr lang="en-US" altLang="ko-KR" sz="1300" b="0" dirty="0" err="1">
                <a:effectLst/>
              </a:rPr>
              <a:t>serving_default</a:t>
            </a:r>
            <a:r>
              <a:rPr lang="en-US" altLang="ko-KR" sz="1300" b="0" dirty="0">
                <a:effectLst/>
              </a:rPr>
              <a:t>"]</a:t>
            </a:r>
          </a:p>
          <a:p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 = inference(</a:t>
            </a:r>
            <a:r>
              <a:rPr lang="en-US" altLang="ko-KR" sz="1300" b="0" dirty="0" err="1">
                <a:effectLst/>
              </a:rPr>
              <a:t>tf.constant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x_predict</a:t>
            </a:r>
            <a:r>
              <a:rPr lang="en-US" altLang="ko-KR" sz="1300" b="0" dirty="0">
                <a:effectLst/>
              </a:rPr>
              <a:t>))</a:t>
            </a:r>
          </a:p>
          <a:p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['dense_1'].</a:t>
            </a:r>
            <a:r>
              <a:rPr lang="en-US" altLang="ko-KR" sz="1300" b="0" dirty="0" err="1">
                <a:effectLst/>
              </a:rPr>
              <a:t>numpy</a:t>
            </a:r>
            <a:r>
              <a:rPr lang="en-US" altLang="ko-KR" sz="1300" b="0" dirty="0">
                <a:effectLst/>
              </a:rPr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4E94FE-F913-AEE3-24C1-43965F91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925" y="3428999"/>
            <a:ext cx="4440347" cy="3083995"/>
          </a:xfrm>
          <a:prstGeom prst="rect">
            <a:avLst/>
          </a:prstGeom>
          <a:ln>
            <a:solidFill>
              <a:srgbClr val="80F0B0"/>
            </a:solidFill>
          </a:ln>
        </p:spPr>
      </p:pic>
    </p:spTree>
    <p:extLst>
      <p:ext uri="{BB962C8B-B14F-4D97-AF65-F5344CB8AC3E}">
        <p14:creationId xmlns:p14="http://schemas.microsoft.com/office/powerpoint/2010/main" val="4116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3D556-357F-1257-2EB1-D09A8BA44F93}"/>
              </a:ext>
            </a:extLst>
          </p:cNvPr>
          <p:cNvSpPr txBox="1"/>
          <p:nvPr/>
        </p:nvSpPr>
        <p:spPr>
          <a:xfrm>
            <a:off x="627816" y="1017523"/>
            <a:ext cx="542225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effectLst/>
              </a:rPr>
              <a:t>## 2. Crop Diagnosis</a:t>
            </a:r>
          </a:p>
          <a:p>
            <a:r>
              <a:rPr lang="en-US" altLang="ko-KR" sz="1300" b="0" dirty="0">
                <a:effectLst/>
              </a:rPr>
              <a:t># </a:t>
            </a:r>
            <a:r>
              <a:rPr lang="ko-KR" altLang="en-US" sz="1300" b="0" dirty="0">
                <a:effectLst/>
              </a:rPr>
              <a:t>결과 출력</a:t>
            </a:r>
          </a:p>
          <a:p>
            <a:r>
              <a:rPr lang="en-US" altLang="ko-KR" sz="1300" b="0" dirty="0">
                <a:effectLst/>
              </a:rPr>
              <a:t>print("Predictions:", 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# </a:t>
            </a:r>
            <a:r>
              <a:rPr lang="ko-KR" altLang="en-US" sz="1300" b="0" dirty="0">
                <a:effectLst/>
              </a:rPr>
              <a:t>정상 확률</a:t>
            </a:r>
          </a:p>
          <a:p>
            <a:r>
              <a:rPr lang="en-US" altLang="ko-KR" sz="1300" b="0" dirty="0">
                <a:effectLst/>
              </a:rPr>
              <a:t>good = round(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[0][0]*100, 2)</a:t>
            </a:r>
          </a:p>
          <a:p>
            <a:r>
              <a:rPr lang="en-US" altLang="ko-KR" sz="1300" b="0" dirty="0">
                <a:effectLst/>
              </a:rPr>
              <a:t>bad1 = round(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[0][1]*100, 2)</a:t>
            </a:r>
          </a:p>
          <a:p>
            <a:r>
              <a:rPr lang="en-US" altLang="ko-KR" sz="1300" b="0" dirty="0">
                <a:effectLst/>
              </a:rPr>
              <a:t>bad2 = round(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[0][2]*100, 2)</a:t>
            </a:r>
          </a:p>
          <a:p>
            <a:endParaRPr lang="en-US" altLang="ko-KR" sz="1300" b="0" dirty="0">
              <a:effectLst/>
            </a:endParaRPr>
          </a:p>
          <a:p>
            <a:r>
              <a:rPr lang="en-US" altLang="ko-KR" sz="1300" b="0" dirty="0">
                <a:effectLst/>
              </a:rPr>
              <a:t>if </a:t>
            </a:r>
            <a:r>
              <a:rPr lang="en-US" altLang="ko-KR" sz="1300" b="0" dirty="0" err="1">
                <a:effectLst/>
              </a:rPr>
              <a:t>request.session.get</a:t>
            </a:r>
            <a:r>
              <a:rPr lang="en-US" altLang="ko-KR" sz="1300" b="0" dirty="0">
                <a:effectLst/>
              </a:rPr>
              <a:t>('</a:t>
            </a:r>
            <a:r>
              <a:rPr lang="en-US" altLang="ko-KR" sz="1300" b="0" dirty="0" err="1">
                <a:effectLst/>
              </a:rPr>
              <a:t>sessionid</a:t>
            </a:r>
            <a:r>
              <a:rPr lang="en-US" altLang="ko-KR" sz="1300" b="0" dirty="0">
                <a:effectLst/>
              </a:rPr>
              <a:t>') is not None and '</a:t>
            </a:r>
            <a:r>
              <a:rPr lang="en-US" altLang="ko-KR" sz="1300" b="0" dirty="0" err="1">
                <a:effectLst/>
              </a:rPr>
              <a:t>img</a:t>
            </a:r>
            <a:r>
              <a:rPr lang="en-US" altLang="ko-KR" sz="1300" b="0" dirty="0">
                <a:effectLst/>
              </a:rPr>
              <a:t>' in </a:t>
            </a:r>
            <a:r>
              <a:rPr lang="en-US" altLang="ko-KR" sz="1300" b="0" dirty="0" err="1">
                <a:effectLst/>
              </a:rPr>
              <a:t>request.FILES</a:t>
            </a:r>
            <a:r>
              <a:rPr lang="en-US" altLang="ko-KR" sz="1300" b="0" dirty="0">
                <a:effectLst/>
              </a:rPr>
              <a:t>:</a:t>
            </a:r>
          </a:p>
          <a:p>
            <a:r>
              <a:rPr lang="en-US" altLang="ko-KR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userid</a:t>
            </a:r>
            <a:r>
              <a:rPr lang="en-US" altLang="ko-KR" sz="1300" b="0" dirty="0">
                <a:effectLst/>
              </a:rPr>
              <a:t> = </a:t>
            </a:r>
            <a:r>
              <a:rPr lang="en-US" altLang="ko-KR" sz="1300" b="0" dirty="0" err="1">
                <a:effectLst/>
              </a:rPr>
              <a:t>request.session</a:t>
            </a:r>
            <a:r>
              <a:rPr lang="en-US" altLang="ko-KR" sz="1300" b="0" dirty="0">
                <a:effectLst/>
              </a:rPr>
              <a:t>['</a:t>
            </a:r>
            <a:r>
              <a:rPr lang="en-US" altLang="ko-KR" sz="1300" b="0" dirty="0" err="1">
                <a:effectLst/>
              </a:rPr>
              <a:t>sessionid</a:t>
            </a:r>
            <a:r>
              <a:rPr lang="en-US" altLang="ko-KR" sz="1300" b="0" dirty="0">
                <a:effectLst/>
              </a:rPr>
              <a:t>']</a:t>
            </a:r>
          </a:p>
          <a:p>
            <a:r>
              <a:rPr lang="en-US" altLang="ko-KR" sz="1300" b="0" dirty="0">
                <a:effectLst/>
              </a:rPr>
              <a:t>    category = '</a:t>
            </a:r>
            <a:r>
              <a:rPr lang="ko-KR" altLang="en-US" sz="1300" b="0" dirty="0">
                <a:effectLst/>
              </a:rPr>
              <a:t>양배추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>
                <a:effectLst/>
              </a:rPr>
              <a:t>if good &gt;= 80:</a:t>
            </a:r>
          </a:p>
          <a:p>
            <a:r>
              <a:rPr lang="en-US" altLang="ko-KR" sz="1300" b="0" dirty="0">
                <a:effectLst/>
              </a:rPr>
              <a:t>        condition = '</a:t>
            </a:r>
            <a:r>
              <a:rPr lang="ko-KR" altLang="en-US" sz="1300" b="0" dirty="0">
                <a:effectLst/>
              </a:rPr>
              <a:t>정상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good &gt;= 50:</a:t>
            </a:r>
          </a:p>
          <a:p>
            <a:r>
              <a:rPr lang="en-US" altLang="ko-KR" sz="1300" b="0" dirty="0">
                <a:effectLst/>
              </a:rPr>
              <a:t>        if bad1 &gt; bad2:</a:t>
            </a:r>
          </a:p>
          <a:p>
            <a:r>
              <a:rPr lang="en-US" altLang="ko-KR" sz="1300" b="0" dirty="0">
                <a:effectLst/>
              </a:rPr>
              <a:t>            condition = '</a:t>
            </a:r>
            <a:r>
              <a:rPr lang="ko-KR" altLang="en-US" sz="1300" b="0" dirty="0">
                <a:effectLst/>
              </a:rPr>
              <a:t>정상</a:t>
            </a:r>
            <a:r>
              <a:rPr lang="en-US" altLang="ko-KR" sz="1300" b="0" dirty="0">
                <a:effectLst/>
              </a:rPr>
              <a:t>-</a:t>
            </a:r>
            <a:r>
              <a:rPr lang="ko-KR" altLang="en-US" sz="1300" b="0" dirty="0" err="1">
                <a:effectLst/>
              </a:rPr>
              <a:t>균핵병가능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bad2 &gt; bad1:</a:t>
            </a:r>
          </a:p>
          <a:p>
            <a:r>
              <a:rPr lang="en-US" altLang="ko-KR" sz="1300" b="0" dirty="0">
                <a:effectLst/>
              </a:rPr>
              <a:t>            condition = '</a:t>
            </a:r>
            <a:r>
              <a:rPr lang="ko-KR" altLang="en-US" sz="1300" b="0" dirty="0">
                <a:effectLst/>
              </a:rPr>
              <a:t>정상</a:t>
            </a:r>
            <a:r>
              <a:rPr lang="en-US" altLang="ko-KR" sz="1300" b="0" dirty="0">
                <a:effectLst/>
              </a:rPr>
              <a:t>-</a:t>
            </a:r>
            <a:r>
              <a:rPr lang="ko-KR" altLang="en-US" sz="1300" b="0" dirty="0" err="1">
                <a:effectLst/>
              </a:rPr>
              <a:t>무름병가능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>
                <a:effectLst/>
              </a:rPr>
              <a:t>else:</a:t>
            </a:r>
          </a:p>
          <a:p>
            <a:r>
              <a:rPr lang="en-US" altLang="ko-KR" sz="1300" b="0" dirty="0">
                <a:effectLst/>
              </a:rPr>
              <a:t>        if bad1&gt;bad2:</a:t>
            </a:r>
          </a:p>
          <a:p>
            <a:r>
              <a:rPr lang="en-US" altLang="ko-KR" sz="1300" b="0" dirty="0">
                <a:effectLst/>
              </a:rPr>
              <a:t>            condition = '</a:t>
            </a:r>
            <a:r>
              <a:rPr lang="ko-KR" altLang="en-US" sz="1300" b="0" dirty="0" err="1">
                <a:effectLst/>
              </a:rPr>
              <a:t>균핵병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    </a:t>
            </a:r>
            <a:r>
              <a:rPr lang="en-US" altLang="ko-KR" sz="1300" b="0" dirty="0" err="1">
                <a:effectLst/>
              </a:rPr>
              <a:t>elif</a:t>
            </a:r>
            <a:r>
              <a:rPr lang="en-US" altLang="ko-KR" sz="1300" b="0" dirty="0">
                <a:effectLst/>
              </a:rPr>
              <a:t> bad2&gt;bad1:</a:t>
            </a:r>
          </a:p>
          <a:p>
            <a:r>
              <a:rPr lang="en-US" altLang="ko-KR" sz="1300" b="0" dirty="0">
                <a:effectLst/>
              </a:rPr>
              <a:t>            condition = '</a:t>
            </a:r>
            <a:r>
              <a:rPr lang="ko-KR" altLang="en-US" sz="1300" b="0" dirty="0" err="1">
                <a:effectLst/>
              </a:rPr>
              <a:t>무름병</a:t>
            </a:r>
            <a:r>
              <a:rPr lang="en-US" altLang="ko-KR" sz="1300" b="0" dirty="0">
                <a:effectLst/>
              </a:rPr>
              <a:t>'</a:t>
            </a:r>
            <a:endParaRPr lang="ko-KR" altLang="en-US" sz="1300" b="0" dirty="0">
              <a:effectLst/>
            </a:endParaRPr>
          </a:p>
          <a:p>
            <a:r>
              <a:rPr lang="ko-KR" altLang="en-US" sz="1300" b="0" dirty="0">
                <a:effectLst/>
              </a:rPr>
              <a:t>    </a:t>
            </a:r>
            <a:r>
              <a:rPr lang="en-US" altLang="ko-KR" sz="1300" b="0" dirty="0" err="1">
                <a:effectLst/>
              </a:rPr>
              <a:t>Crop.objects.create</a:t>
            </a:r>
            <a:r>
              <a:rPr lang="en-US" altLang="ko-KR" sz="1300" b="0" dirty="0">
                <a:effectLst/>
              </a:rPr>
              <a:t>(</a:t>
            </a:r>
            <a:r>
              <a:rPr lang="en-US" altLang="ko-KR" sz="1300" b="0" dirty="0" err="1">
                <a:effectLst/>
              </a:rPr>
              <a:t>userid</a:t>
            </a:r>
            <a:r>
              <a:rPr lang="en-US" altLang="ko-KR" sz="1300" b="0" dirty="0">
                <a:effectLst/>
              </a:rPr>
              <a:t>=</a:t>
            </a:r>
            <a:r>
              <a:rPr lang="en-US" altLang="ko-KR" sz="1300" b="0" dirty="0" err="1">
                <a:effectLst/>
              </a:rPr>
              <a:t>userid</a:t>
            </a:r>
            <a:r>
              <a:rPr lang="en-US" altLang="ko-KR" sz="1300" b="0" dirty="0">
                <a:effectLst/>
              </a:rPr>
              <a:t>, category=category, condition=condition, 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=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74F9FD-C292-6A9C-0260-45E0C42A4357}"/>
              </a:ext>
            </a:extLst>
          </p:cNvPr>
          <p:cNvCxnSpPr>
            <a:cxnSpLocks/>
          </p:cNvCxnSpPr>
          <p:nvPr/>
        </p:nvCxnSpPr>
        <p:spPr>
          <a:xfrm>
            <a:off x="6096000" y="746775"/>
            <a:ext cx="0" cy="5707291"/>
          </a:xfrm>
          <a:prstGeom prst="line">
            <a:avLst/>
          </a:prstGeom>
          <a:ln w="19050">
            <a:solidFill>
              <a:srgbClr val="80F0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35930C-7CAD-A19D-FCF5-C59756CF8A0B}"/>
              </a:ext>
            </a:extLst>
          </p:cNvPr>
          <p:cNvSpPr txBox="1"/>
          <p:nvPr/>
        </p:nvSpPr>
        <p:spPr>
          <a:xfrm>
            <a:off x="6141926" y="1017523"/>
            <a:ext cx="542225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 err="1">
                <a:effectLst/>
              </a:rPr>
              <a:t>ctx</a:t>
            </a:r>
            <a:r>
              <a:rPr lang="en-US" altLang="ko-KR" sz="1300" b="0" dirty="0">
                <a:effectLst/>
              </a:rPr>
              <a:t> = {</a:t>
            </a:r>
          </a:p>
          <a:p>
            <a:r>
              <a:rPr lang="en-US" altLang="ko-KR" sz="1300" b="0" dirty="0">
                <a:effectLst/>
              </a:rPr>
              <a:t>    'result': </a:t>
            </a:r>
            <a:r>
              <a:rPr lang="en-US" altLang="ko-KR" sz="1300" b="0" dirty="0" err="1">
                <a:effectLst/>
              </a:rPr>
              <a:t>y_predict</a:t>
            </a:r>
            <a:r>
              <a:rPr lang="en-US" altLang="ko-KR" sz="1300" b="0" dirty="0">
                <a:effectLst/>
              </a:rPr>
              <a:t>,</a:t>
            </a:r>
          </a:p>
          <a:p>
            <a:r>
              <a:rPr lang="en-US" altLang="ko-KR" sz="1300" b="0" dirty="0">
                <a:effectLst/>
              </a:rPr>
              <a:t>    '</a:t>
            </a:r>
            <a:r>
              <a:rPr lang="en-US" altLang="ko-KR" sz="1300" b="0" dirty="0" err="1">
                <a:effectLst/>
              </a:rPr>
              <a:t>good':good</a:t>
            </a:r>
            <a:r>
              <a:rPr lang="en-US" altLang="ko-KR" sz="1300" b="0" dirty="0">
                <a:effectLst/>
              </a:rPr>
              <a:t>,</a:t>
            </a:r>
          </a:p>
          <a:p>
            <a:r>
              <a:rPr lang="en-US" altLang="ko-KR" sz="1300" b="0" dirty="0">
                <a:effectLst/>
              </a:rPr>
              <a:t>    'bad1':bad1,</a:t>
            </a:r>
          </a:p>
          <a:p>
            <a:r>
              <a:rPr lang="en-US" altLang="ko-KR" sz="1300" b="0" dirty="0">
                <a:effectLst/>
              </a:rPr>
              <a:t>    'bad2':bad2,</a:t>
            </a:r>
          </a:p>
          <a:p>
            <a:r>
              <a:rPr lang="en-US" altLang="ko-KR" sz="1300" b="0" dirty="0">
                <a:effectLst/>
              </a:rPr>
              <a:t>    '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': </a:t>
            </a:r>
            <a:r>
              <a:rPr lang="en-US" altLang="ko-KR" sz="1300" b="0" dirty="0" err="1">
                <a:effectLst/>
              </a:rPr>
              <a:t>filepath</a:t>
            </a:r>
            <a:r>
              <a:rPr lang="en-US" altLang="ko-KR" sz="1300" b="0" dirty="0">
                <a:effectLst/>
              </a:rPr>
              <a:t>,</a:t>
            </a:r>
          </a:p>
          <a:p>
            <a:r>
              <a:rPr lang="en-US" altLang="ko-KR" sz="1300" b="0" dirty="0">
                <a:effectLst/>
              </a:rPr>
              <a:t>    '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':</a:t>
            </a:r>
            <a:r>
              <a:rPr lang="en-US" altLang="ko-KR" sz="1300" b="0" dirty="0" err="1">
                <a:effectLst/>
              </a:rPr>
              <a:t>imgname</a:t>
            </a:r>
            <a:r>
              <a:rPr lang="en-US" altLang="ko-KR" sz="1300" b="0" dirty="0">
                <a:effectLst/>
              </a:rPr>
              <a:t>,</a:t>
            </a:r>
          </a:p>
          <a:p>
            <a:r>
              <a:rPr lang="en-US" altLang="ko-KR" sz="1300" b="0" dirty="0">
                <a:effectLst/>
              </a:rPr>
              <a:t>    '</a:t>
            </a:r>
            <a:r>
              <a:rPr lang="en-US" altLang="ko-KR" sz="1300" b="0" dirty="0" err="1">
                <a:effectLst/>
              </a:rPr>
              <a:t>settings':settings</a:t>
            </a:r>
            <a:r>
              <a:rPr lang="en-US" altLang="ko-KR" sz="1300" b="0" dirty="0">
                <a:effectLst/>
              </a:rPr>
              <a:t>,}</a:t>
            </a:r>
          </a:p>
          <a:p>
            <a:r>
              <a:rPr lang="en-US" altLang="ko-KR" sz="1300" b="0" dirty="0">
                <a:effectLst/>
              </a:rPr>
              <a:t>    </a:t>
            </a:r>
          </a:p>
          <a:p>
            <a:r>
              <a:rPr lang="en-US" altLang="ko-KR" sz="1300" b="0" dirty="0">
                <a:effectLst/>
              </a:rPr>
              <a:t>return render(request, 'output/cabbage_out.html', </a:t>
            </a:r>
            <a:r>
              <a:rPr lang="en-US" altLang="ko-KR" sz="1300" b="0" dirty="0" err="1">
                <a:effectLst/>
              </a:rPr>
              <a:t>ctx</a:t>
            </a:r>
            <a:r>
              <a:rPr lang="en-US" altLang="ko-KR" sz="1300" b="0" dirty="0">
                <a:effectLst/>
              </a:rPr>
              <a:t>)</a:t>
            </a:r>
          </a:p>
          <a:p>
            <a:r>
              <a:rPr lang="en-US" altLang="ko-KR" sz="1300" dirty="0"/>
              <a:t>############################################</a:t>
            </a:r>
          </a:p>
          <a:p>
            <a:endParaRPr lang="en-US" altLang="ko-KR" sz="1300" b="0" dirty="0">
              <a:effectLst/>
            </a:endParaRPr>
          </a:p>
          <a:p>
            <a:endParaRPr lang="en-US" altLang="ko-KR" sz="1300" b="0" dirty="0">
              <a:effectLst/>
            </a:endParaRPr>
          </a:p>
          <a:p>
            <a:endParaRPr lang="en-US" altLang="ko-KR" sz="1300" b="0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56" y="4246276"/>
            <a:ext cx="5365439" cy="4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A1F9EA-C519-49D9-5567-E87B4441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22" y="1771244"/>
            <a:ext cx="5471534" cy="4407614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50C79-15D4-62F0-453C-CF2C75C1EBC1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Cabbage &amp; Bean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CF4C3-41DA-71E4-1C2A-6A71200A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71242"/>
            <a:ext cx="5471534" cy="4407615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435A0C-4C5C-5D43-C637-A463D258F60A}"/>
              </a:ext>
            </a:extLst>
          </p:cNvPr>
          <p:cNvSpPr/>
          <p:nvPr/>
        </p:nvSpPr>
        <p:spPr>
          <a:xfrm>
            <a:off x="3269179" y="3695331"/>
            <a:ext cx="2974019" cy="233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8AF7A3-1977-E2FE-DFFF-EE183BDF713E}"/>
              </a:ext>
            </a:extLst>
          </p:cNvPr>
          <p:cNvSpPr/>
          <p:nvPr/>
        </p:nvSpPr>
        <p:spPr>
          <a:xfrm>
            <a:off x="8829490" y="3764132"/>
            <a:ext cx="2974019" cy="233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0C79-15D4-62F0-453C-CF2C75C1EBC1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Green Onion &amp; Radish 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5ED42-6FE0-BF8F-39A5-D5C5D9B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22" y="1771243"/>
            <a:ext cx="5471534" cy="4407615"/>
          </a:xfrm>
          <a:prstGeom prst="rect">
            <a:avLst/>
          </a:prstGeom>
          <a:ln>
            <a:solidFill>
              <a:srgbClr val="80F0B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DEC81-333B-9069-7C81-52206149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71243"/>
            <a:ext cx="5471534" cy="4407614"/>
          </a:xfrm>
          <a:prstGeom prst="rect">
            <a:avLst/>
          </a:prstGeom>
          <a:ln>
            <a:solidFill>
              <a:srgbClr val="80F0B0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4F43CA-E128-4A46-B19E-748AF365FFA0}"/>
              </a:ext>
            </a:extLst>
          </p:cNvPr>
          <p:cNvSpPr/>
          <p:nvPr/>
        </p:nvSpPr>
        <p:spPr>
          <a:xfrm>
            <a:off x="3284738" y="3764132"/>
            <a:ext cx="2974019" cy="233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DB9250-1655-C91E-BF26-C2B19A8A30B8}"/>
              </a:ext>
            </a:extLst>
          </p:cNvPr>
          <p:cNvSpPr/>
          <p:nvPr/>
        </p:nvSpPr>
        <p:spPr>
          <a:xfrm>
            <a:off x="8722958" y="3764132"/>
            <a:ext cx="2974019" cy="233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3D556-357F-1257-2EB1-D09A8BA44F93}"/>
              </a:ext>
            </a:extLst>
          </p:cNvPr>
          <p:cNvSpPr txBox="1"/>
          <p:nvPr/>
        </p:nvSpPr>
        <p:spPr>
          <a:xfrm>
            <a:off x="627816" y="1017523"/>
            <a:ext cx="54222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 smtClean="0">
                <a:effectLst/>
              </a:rPr>
              <a:t> </a:t>
            </a:r>
            <a:endParaRPr lang="en-US" altLang="ko-KR" sz="1300" b="0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35" y="1014154"/>
            <a:ext cx="8349130" cy="5202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85" y="1774179"/>
            <a:ext cx="5566630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169CA-8C77-88D2-8A2F-285A98E1E2E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Web</a:t>
            </a:r>
            <a:endParaRPr lang="ko-KR" altLang="en-US" sz="3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F0B82-5CD9-7867-7892-3A857C5FDDD6}"/>
              </a:ext>
            </a:extLst>
          </p:cNvPr>
          <p:cNvSpPr txBox="1"/>
          <p:nvPr/>
        </p:nvSpPr>
        <p:spPr>
          <a:xfrm>
            <a:off x="747075" y="1171019"/>
            <a:ext cx="342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Result &amp; Benefit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4798" r="619"/>
          <a:stretch/>
        </p:blipFill>
        <p:spPr>
          <a:xfrm>
            <a:off x="851915" y="1995373"/>
            <a:ext cx="8151408" cy="707404"/>
          </a:xfrm>
          <a:prstGeom prst="rect">
            <a:avLst/>
          </a:prstGeom>
          <a:ln>
            <a:solidFill>
              <a:srgbClr val="80F0B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3752850" y="3059668"/>
            <a:ext cx="5368610" cy="3156041"/>
            <a:chOff x="3752850" y="3059668"/>
            <a:chExt cx="5368610" cy="3156041"/>
          </a:xfrm>
        </p:grpSpPr>
        <p:grpSp>
          <p:nvGrpSpPr>
            <p:cNvPr id="13" name="그룹 12"/>
            <p:cNvGrpSpPr/>
            <p:nvPr/>
          </p:nvGrpSpPr>
          <p:grpSpPr>
            <a:xfrm>
              <a:off x="6550752" y="3683996"/>
              <a:ext cx="2570708" cy="2531713"/>
              <a:chOff x="851915" y="3214333"/>
              <a:chExt cx="2570708" cy="253171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b="8409"/>
              <a:stretch/>
            </p:blipFill>
            <p:spPr>
              <a:xfrm>
                <a:off x="851915" y="3650254"/>
                <a:ext cx="1781424" cy="209579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031" y="3429000"/>
                <a:ext cx="1800476" cy="208626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199" y="3214333"/>
                <a:ext cx="1781424" cy="2095792"/>
              </a:xfrm>
              <a:prstGeom prst="rect">
                <a:avLst/>
              </a:prstGeom>
            </p:spPr>
          </p:pic>
        </p:grpSp>
        <p:sp>
          <p:nvSpPr>
            <p:cNvPr id="14" name="오른쪽 화살표 13"/>
            <p:cNvSpPr/>
            <p:nvPr/>
          </p:nvSpPr>
          <p:spPr>
            <a:xfrm>
              <a:off x="3752850" y="4829175"/>
              <a:ext cx="1905000" cy="332499"/>
            </a:xfrm>
            <a:prstGeom prst="rightArrow">
              <a:avLst/>
            </a:prstGeom>
            <a:solidFill>
              <a:srgbClr val="AAF0D4"/>
            </a:solidFill>
            <a:ln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6612" y="3059668"/>
              <a:ext cx="264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Agricultural </a:t>
              </a:r>
              <a:r>
                <a:rPr lang="en-US" altLang="ko-KR" b="1" dirty="0"/>
                <a:t>automatic</a:t>
              </a:r>
              <a:endParaRPr lang="ko-KR" altLang="en-US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86131" y="3127021"/>
            <a:ext cx="1847818" cy="3082548"/>
            <a:chOff x="1086131" y="3127021"/>
            <a:chExt cx="1847818" cy="30825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F0B82-5CD9-7867-7892-3A857C5FDDD6}"/>
                </a:ext>
              </a:extLst>
            </p:cNvPr>
            <p:cNvSpPr txBox="1"/>
            <p:nvPr/>
          </p:nvSpPr>
          <p:spPr>
            <a:xfrm>
              <a:off x="1651902" y="3127021"/>
              <a:ext cx="128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Web</a:t>
              </a:r>
              <a:endParaRPr lang="ko-KR" altLang="en-US" sz="20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6131" y="4113778"/>
              <a:ext cx="1781424" cy="2095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9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91394-0A96-05FD-939C-1F4C8F3E0DE7}"/>
              </a:ext>
            </a:extLst>
          </p:cNvPr>
          <p:cNvSpPr/>
          <p:nvPr/>
        </p:nvSpPr>
        <p:spPr>
          <a:xfrm>
            <a:off x="5363345" y="1110013"/>
            <a:ext cx="1471769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172" y="2433335"/>
            <a:ext cx="11000105" cy="3069924"/>
            <a:chOff x="577172" y="2433335"/>
            <a:chExt cx="11000105" cy="3069924"/>
          </a:xfrm>
        </p:grpSpPr>
        <p:sp>
          <p:nvSpPr>
            <p:cNvPr id="6" name="자유형 17">
              <a:extLst>
                <a:ext uri="{FF2B5EF4-FFF2-40B4-BE49-F238E27FC236}">
                  <a16:creationId xmlns:a16="http://schemas.microsoft.com/office/drawing/2014/main" id="{45B73588-1281-F0DC-C9E6-4F35A0C2B31F}"/>
                </a:ext>
              </a:extLst>
            </p:cNvPr>
            <p:cNvSpPr/>
            <p:nvPr/>
          </p:nvSpPr>
          <p:spPr>
            <a:xfrm rot="16200000">
              <a:off x="725503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A45A13-93AF-977A-2456-EEF29B4A1956}"/>
                </a:ext>
              </a:extLst>
            </p:cNvPr>
            <p:cNvGrpSpPr/>
            <p:nvPr/>
          </p:nvGrpSpPr>
          <p:grpSpPr>
            <a:xfrm>
              <a:off x="741267" y="2669899"/>
              <a:ext cx="1865274" cy="2094310"/>
              <a:chOff x="2168083" y="3125970"/>
              <a:chExt cx="1323542" cy="1523891"/>
            </a:xfrm>
          </p:grpSpPr>
          <p:sp>
            <p:nvSpPr>
              <p:cNvPr id="24" name="육각형 23">
                <a:extLst>
                  <a:ext uri="{FF2B5EF4-FFF2-40B4-BE49-F238E27FC236}">
                    <a16:creationId xmlns:a16="http://schemas.microsoft.com/office/drawing/2014/main" id="{AA611CED-032B-5DD9-1A2C-055CA5F8327B}"/>
                  </a:ext>
                </a:extLst>
              </p:cNvPr>
              <p:cNvSpPr/>
              <p:nvPr/>
            </p:nvSpPr>
            <p:spPr>
              <a:xfrm rot="16200000">
                <a:off x="2067908" y="3226145"/>
                <a:ext cx="1523891" cy="1323542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59523-CC7F-4286-5766-B114BDADA6CD}"/>
                  </a:ext>
                </a:extLst>
              </p:cNvPr>
              <p:cNvSpPr/>
              <p:nvPr/>
            </p:nvSpPr>
            <p:spPr>
              <a:xfrm>
                <a:off x="2231548" y="3618505"/>
                <a:ext cx="1196611" cy="4183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Reason</a:t>
                </a:r>
              </a:p>
            </p:txBody>
          </p:sp>
        </p:grp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39667669-3ED2-BC8E-6302-E36C1CC9E3C0}"/>
                </a:ext>
              </a:extLst>
            </p:cNvPr>
            <p:cNvSpPr/>
            <p:nvPr/>
          </p:nvSpPr>
          <p:spPr>
            <a:xfrm rot="16200000">
              <a:off x="2831260" y="3266795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자유형 25">
              <a:extLst>
                <a:ext uri="{FF2B5EF4-FFF2-40B4-BE49-F238E27FC236}">
                  <a16:creationId xmlns:a16="http://schemas.microsoft.com/office/drawing/2014/main" id="{90E1BE67-034A-BB70-52B2-279D1837B6D2}"/>
                </a:ext>
              </a:extLst>
            </p:cNvPr>
            <p:cNvSpPr/>
            <p:nvPr/>
          </p:nvSpPr>
          <p:spPr>
            <a:xfrm rot="5400000">
              <a:off x="2899187" y="3396468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26">
              <a:extLst>
                <a:ext uri="{FF2B5EF4-FFF2-40B4-BE49-F238E27FC236}">
                  <a16:creationId xmlns:a16="http://schemas.microsoft.com/office/drawing/2014/main" id="{170924F1-BF70-2D1A-3E2A-2DD30016B98C}"/>
                </a:ext>
              </a:extLst>
            </p:cNvPr>
            <p:cNvSpPr/>
            <p:nvPr/>
          </p:nvSpPr>
          <p:spPr>
            <a:xfrm rot="16200000">
              <a:off x="5098669" y="230143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DE9F8243-ADD2-D2B6-CB1C-930D8A1E1216}"/>
                </a:ext>
              </a:extLst>
            </p:cNvPr>
            <p:cNvSpPr/>
            <p:nvPr/>
          </p:nvSpPr>
          <p:spPr>
            <a:xfrm rot="16200000">
              <a:off x="5025069" y="2789068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631C83-460A-4D40-26E1-340C33AD10F7}"/>
                </a:ext>
              </a:extLst>
            </p:cNvPr>
            <p:cNvSpPr/>
            <p:nvPr/>
          </p:nvSpPr>
          <p:spPr>
            <a:xfrm>
              <a:off x="5241358" y="3157267"/>
              <a:ext cx="1686390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Model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(</a:t>
              </a:r>
              <a:r>
                <a:rPr lang="en-US" altLang="ko-KR" sz="1600" b="1" dirty="0" err="1"/>
                <a:t>DeepLearning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1E9DA14-66F0-FEA5-945E-1EB96668B77D}"/>
                </a:ext>
              </a:extLst>
            </p:cNvPr>
            <p:cNvSpPr/>
            <p:nvPr/>
          </p:nvSpPr>
          <p:spPr>
            <a:xfrm rot="16200000">
              <a:off x="7188511" y="3266796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DE7723-BB23-F0EE-31B2-08CFB4CF0DB0}"/>
                </a:ext>
              </a:extLst>
            </p:cNvPr>
            <p:cNvSpPr/>
            <p:nvPr/>
          </p:nvSpPr>
          <p:spPr>
            <a:xfrm>
              <a:off x="7392472" y="3865825"/>
              <a:ext cx="1686390" cy="49449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Web Service</a:t>
              </a:r>
            </a:p>
          </p:txBody>
        </p:sp>
        <p:sp>
          <p:nvSpPr>
            <p:cNvPr id="13" name="자유형 33">
              <a:extLst>
                <a:ext uri="{FF2B5EF4-FFF2-40B4-BE49-F238E27FC236}">
                  <a16:creationId xmlns:a16="http://schemas.microsoft.com/office/drawing/2014/main" id="{82A49795-1D6D-E4C0-7700-D44BD37EBFE9}"/>
                </a:ext>
              </a:extLst>
            </p:cNvPr>
            <p:cNvSpPr/>
            <p:nvPr/>
          </p:nvSpPr>
          <p:spPr>
            <a:xfrm rot="5400000">
              <a:off x="7271004" y="3396469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34">
              <a:extLst>
                <a:ext uri="{FF2B5EF4-FFF2-40B4-BE49-F238E27FC236}">
                  <a16:creationId xmlns:a16="http://schemas.microsoft.com/office/drawing/2014/main" id="{C62FA323-7B19-BDE8-944B-BDFA62BD6E4E}"/>
                </a:ext>
              </a:extLst>
            </p:cNvPr>
            <p:cNvSpPr/>
            <p:nvPr/>
          </p:nvSpPr>
          <p:spPr>
            <a:xfrm rot="16200000">
              <a:off x="9470486" y="2285004"/>
              <a:ext cx="1958459" cy="2255122"/>
            </a:xfrm>
            <a:custGeom>
              <a:avLst/>
              <a:gdLst>
                <a:gd name="connsiteX0" fmla="*/ 1425041 w 1425041"/>
                <a:gd name="connsiteY0" fmla="*/ 800083 h 1600166"/>
                <a:gd name="connsiteX1" fmla="*/ 977139 w 1425041"/>
                <a:gd name="connsiteY1" fmla="*/ 1600166 h 1600166"/>
                <a:gd name="connsiteX2" fmla="*/ 30554 w 1425041"/>
                <a:gd name="connsiteY2" fmla="*/ 1600166 h 1600166"/>
                <a:gd name="connsiteX3" fmla="*/ 0 w 1425041"/>
                <a:gd name="connsiteY3" fmla="*/ 1545587 h 1600166"/>
                <a:gd name="connsiteX4" fmla="*/ 57864 w 1425041"/>
                <a:gd name="connsiteY4" fmla="*/ 1545587 h 1600166"/>
                <a:gd name="connsiteX5" fmla="*/ 58713 w 1425041"/>
                <a:gd name="connsiteY5" fmla="*/ 1547104 h 1600166"/>
                <a:gd name="connsiteX6" fmla="*/ 948982 w 1425041"/>
                <a:gd name="connsiteY6" fmla="*/ 1547104 h 1600166"/>
                <a:gd name="connsiteX7" fmla="*/ 1370237 w 1425041"/>
                <a:gd name="connsiteY7" fmla="*/ 794621 h 1600166"/>
                <a:gd name="connsiteX8" fmla="*/ 948982 w 1425041"/>
                <a:gd name="connsiteY8" fmla="*/ 42137 h 1600166"/>
                <a:gd name="connsiteX9" fmla="*/ 105144 w 1425041"/>
                <a:gd name="connsiteY9" fmla="*/ 42137 h 1600166"/>
                <a:gd name="connsiteX10" fmla="*/ 105144 w 1425041"/>
                <a:gd name="connsiteY10" fmla="*/ 40787 h 1600166"/>
                <a:gd name="connsiteX11" fmla="*/ 7721 w 1425041"/>
                <a:gd name="connsiteY11" fmla="*/ 40787 h 1600166"/>
                <a:gd name="connsiteX12" fmla="*/ 30554 w 1425041"/>
                <a:gd name="connsiteY12" fmla="*/ 0 h 1600166"/>
                <a:gd name="connsiteX13" fmla="*/ 977139 w 1425041"/>
                <a:gd name="connsiteY13" fmla="*/ 0 h 160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5041" h="1600166">
                  <a:moveTo>
                    <a:pt x="1425041" y="800083"/>
                  </a:moveTo>
                  <a:lnTo>
                    <a:pt x="977139" y="1600166"/>
                  </a:lnTo>
                  <a:lnTo>
                    <a:pt x="30554" y="1600166"/>
                  </a:lnTo>
                  <a:lnTo>
                    <a:pt x="0" y="1545587"/>
                  </a:lnTo>
                  <a:lnTo>
                    <a:pt x="57864" y="1545587"/>
                  </a:lnTo>
                  <a:lnTo>
                    <a:pt x="58713" y="1547104"/>
                  </a:lnTo>
                  <a:lnTo>
                    <a:pt x="948982" y="1547104"/>
                  </a:lnTo>
                  <a:lnTo>
                    <a:pt x="1370237" y="794621"/>
                  </a:lnTo>
                  <a:lnTo>
                    <a:pt x="948982" y="42137"/>
                  </a:lnTo>
                  <a:lnTo>
                    <a:pt x="105144" y="42137"/>
                  </a:lnTo>
                  <a:lnTo>
                    <a:pt x="105144" y="40787"/>
                  </a:lnTo>
                  <a:lnTo>
                    <a:pt x="7721" y="40787"/>
                  </a:lnTo>
                  <a:lnTo>
                    <a:pt x="30554" y="0"/>
                  </a:lnTo>
                  <a:lnTo>
                    <a:pt x="977139" y="0"/>
                  </a:lnTo>
                  <a:close/>
                </a:path>
              </a:pathLst>
            </a:custGeom>
            <a:solidFill>
              <a:srgbClr val="80F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88A1F9F6-DED3-960A-56E0-9E8F2FFD4AC1}"/>
                </a:ext>
              </a:extLst>
            </p:cNvPr>
            <p:cNvSpPr/>
            <p:nvPr/>
          </p:nvSpPr>
          <p:spPr>
            <a:xfrm rot="16200000">
              <a:off x="9402559" y="2784419"/>
              <a:ext cx="2094310" cy="1865274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rgbClr val="AAF0D4"/>
            </a:solidFill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CDACE-DCF7-C9DB-7B31-FD32902209EF}"/>
                </a:ext>
              </a:extLst>
            </p:cNvPr>
            <p:cNvSpPr/>
            <p:nvPr/>
          </p:nvSpPr>
          <p:spPr>
            <a:xfrm>
              <a:off x="9606518" y="3343214"/>
              <a:ext cx="1686390" cy="5749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Q&amp;A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122672" y="1487977"/>
            <a:ext cx="3323762" cy="961793"/>
            <a:chOff x="7134264" y="1471352"/>
            <a:chExt cx="3323762" cy="961793"/>
          </a:xfrm>
        </p:grpSpPr>
        <p:cxnSp>
          <p:nvCxnSpPr>
            <p:cNvPr id="35" name="직선 연결선 34"/>
            <p:cNvCxnSpPr/>
            <p:nvPr/>
          </p:nvCxnSpPr>
          <p:spPr>
            <a:xfrm flipV="1">
              <a:off x="10449713" y="1471352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34264" y="149074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1/2 액자 36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1/2 액자 37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D80179-6FBE-EE59-DD40-EEA60760BF2E}"/>
              </a:ext>
            </a:extLst>
          </p:cNvPr>
          <p:cNvSpPr/>
          <p:nvPr/>
        </p:nvSpPr>
        <p:spPr>
          <a:xfrm>
            <a:off x="2945778" y="3721352"/>
            <a:ext cx="1825673" cy="9561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Design Specification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71482" y="2128058"/>
            <a:ext cx="8850669" cy="3732415"/>
          </a:xfrm>
          <a:prstGeom prst="rect">
            <a:avLst/>
          </a:prstGeom>
          <a:solidFill>
            <a:srgbClr val="E9E9E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1682216" y="1487978"/>
            <a:ext cx="3323762" cy="961793"/>
            <a:chOff x="1682216" y="1487978"/>
            <a:chExt cx="3323762" cy="961793"/>
          </a:xfrm>
        </p:grpSpPr>
        <p:cxnSp>
          <p:nvCxnSpPr>
            <p:cNvPr id="32" name="직선 연결선 31"/>
            <p:cNvCxnSpPr/>
            <p:nvPr/>
          </p:nvCxnSpPr>
          <p:spPr>
            <a:xfrm flipV="1">
              <a:off x="1704732" y="1487978"/>
              <a:ext cx="0" cy="961793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682216" y="1487978"/>
              <a:ext cx="3323762" cy="0"/>
            </a:xfrm>
            <a:prstGeom prst="line">
              <a:avLst/>
            </a:prstGeom>
            <a:ln w="57150">
              <a:solidFill>
                <a:srgbClr val="80F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51758FD7-81EB-019B-978B-C0D0F561E2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DC58C-81B1-62A3-2444-FB829858F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925" y="2761981"/>
            <a:ext cx="6534150" cy="1334038"/>
          </a:xfrm>
          <a:ln w="19050">
            <a:solidFill>
              <a:srgbClr val="80F0B0"/>
            </a:solidFill>
          </a:ln>
        </p:spPr>
        <p:txBody>
          <a:bodyPr>
            <a:noAutofit/>
          </a:bodyPr>
          <a:lstStyle/>
          <a:p>
            <a:r>
              <a:rPr lang="en-US" altLang="ko-KR" sz="9200" b="1" dirty="0"/>
              <a:t>Q&amp;A</a:t>
            </a:r>
            <a:endParaRPr lang="ko-KR" altLang="en-US" sz="9200" b="1" dirty="0"/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E3EE4CA7-70C7-9125-69AF-06A6C4D41FC8}"/>
              </a:ext>
            </a:extLst>
          </p:cNvPr>
          <p:cNvSpPr/>
          <p:nvPr/>
        </p:nvSpPr>
        <p:spPr>
          <a:xfrm flipH="1">
            <a:off x="5381482" y="2477275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4E95C49F-5142-600D-A0D9-4C18BB1E61DB}"/>
              </a:ext>
            </a:extLst>
          </p:cNvPr>
          <p:cNvSpPr/>
          <p:nvPr/>
        </p:nvSpPr>
        <p:spPr>
          <a:xfrm rot="10800000" flipH="1">
            <a:off x="2562715" y="3491264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6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0354D-3E4E-A6C6-22F1-D3F72A7D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3" y="937726"/>
            <a:ext cx="3264124" cy="54645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496F2A-0413-7666-7095-414B0D62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01" y="937726"/>
            <a:ext cx="6621843" cy="5328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0EBA9-EEE2-CA27-C8F7-98A19EFEAD61}"/>
              </a:ext>
            </a:extLst>
          </p:cNvPr>
          <p:cNvSpPr txBox="1"/>
          <p:nvPr/>
        </p:nvSpPr>
        <p:spPr>
          <a:xfrm>
            <a:off x="485775" y="192777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Reason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4936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2E78A-C674-0170-E549-936232F4F1BA}"/>
              </a:ext>
            </a:extLst>
          </p:cNvPr>
          <p:cNvSpPr txBox="1"/>
          <p:nvPr/>
        </p:nvSpPr>
        <p:spPr>
          <a:xfrm>
            <a:off x="485775" y="192777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Reason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4" y="1206931"/>
            <a:ext cx="881873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1/2 액자 37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1/2 액자 38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3D52A9-7604-BF2B-A678-4F8B151FD5D4}"/>
              </a:ext>
            </a:extLst>
          </p:cNvPr>
          <p:cNvGrpSpPr/>
          <p:nvPr/>
        </p:nvGrpSpPr>
        <p:grpSpPr>
          <a:xfrm>
            <a:off x="479794" y="1110013"/>
            <a:ext cx="11324279" cy="4750460"/>
            <a:chOff x="479794" y="1110013"/>
            <a:chExt cx="11324279" cy="47504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91394-0A96-05FD-939C-1F4C8F3E0DE7}"/>
                </a:ext>
              </a:extLst>
            </p:cNvPr>
            <p:cNvSpPr/>
            <p:nvPr/>
          </p:nvSpPr>
          <p:spPr>
            <a:xfrm>
              <a:off x="5363345" y="1110013"/>
              <a:ext cx="1471769" cy="65537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dirty="0"/>
                <a:t>INDEX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77172" y="2433335"/>
              <a:ext cx="11000105" cy="3069924"/>
              <a:chOff x="577172" y="2433335"/>
              <a:chExt cx="11000105" cy="3069924"/>
            </a:xfrm>
          </p:grpSpPr>
          <p:sp>
            <p:nvSpPr>
              <p:cNvPr id="6" name="자유형 17">
                <a:extLst>
                  <a:ext uri="{FF2B5EF4-FFF2-40B4-BE49-F238E27FC236}">
                    <a16:creationId xmlns:a16="http://schemas.microsoft.com/office/drawing/2014/main" id="{45B73588-1281-F0DC-C9E6-4F35A0C2B31F}"/>
                  </a:ext>
                </a:extLst>
              </p:cNvPr>
              <p:cNvSpPr/>
              <p:nvPr/>
            </p:nvSpPr>
            <p:spPr>
              <a:xfrm rot="16200000">
                <a:off x="725503" y="230143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2A45A13-93AF-977A-2456-EEF29B4A1956}"/>
                  </a:ext>
                </a:extLst>
              </p:cNvPr>
              <p:cNvGrpSpPr/>
              <p:nvPr/>
            </p:nvGrpSpPr>
            <p:grpSpPr>
              <a:xfrm>
                <a:off x="741267" y="2669899"/>
                <a:ext cx="1865274" cy="2094310"/>
                <a:chOff x="2168083" y="3125970"/>
                <a:chExt cx="1323542" cy="1523891"/>
              </a:xfrm>
            </p:grpSpPr>
            <p:sp>
              <p:nvSpPr>
                <p:cNvPr id="24" name="육각형 23">
                  <a:extLst>
                    <a:ext uri="{FF2B5EF4-FFF2-40B4-BE49-F238E27FC236}">
                      <a16:creationId xmlns:a16="http://schemas.microsoft.com/office/drawing/2014/main" id="{AA611CED-032B-5DD9-1A2C-055CA5F8327B}"/>
                    </a:ext>
                  </a:extLst>
                </p:cNvPr>
                <p:cNvSpPr/>
                <p:nvPr/>
              </p:nvSpPr>
              <p:spPr>
                <a:xfrm rot="16200000">
                  <a:off x="2067908" y="3226145"/>
                  <a:ext cx="1523891" cy="1323542"/>
                </a:xfrm>
                <a:prstGeom prst="hexagon">
                  <a:avLst>
                    <a:gd name="adj" fmla="val 27991"/>
                    <a:gd name="vf" fmla="val 115470"/>
                  </a:avLst>
                </a:prstGeom>
                <a:solidFill>
                  <a:srgbClr val="AAF0D4"/>
                </a:solidFill>
                <a:ln w="38100">
                  <a:solidFill>
                    <a:srgbClr val="80F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559523-CC7F-4286-5766-B114BDADA6CD}"/>
                    </a:ext>
                  </a:extLst>
                </p:cNvPr>
                <p:cNvSpPr/>
                <p:nvPr/>
              </p:nvSpPr>
              <p:spPr>
                <a:xfrm>
                  <a:off x="2231548" y="3618505"/>
                  <a:ext cx="1196611" cy="418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 b="1" dirty="0"/>
                    <a:t>Reason</a:t>
                  </a:r>
                </a:p>
              </p:txBody>
            </p:sp>
          </p:grpSp>
          <p:sp>
            <p:nvSpPr>
              <p:cNvPr id="22" name="육각형 21">
                <a:extLst>
                  <a:ext uri="{FF2B5EF4-FFF2-40B4-BE49-F238E27FC236}">
                    <a16:creationId xmlns:a16="http://schemas.microsoft.com/office/drawing/2014/main" id="{39667669-3ED2-BC8E-6302-E36C1CC9E3C0}"/>
                  </a:ext>
                </a:extLst>
              </p:cNvPr>
              <p:cNvSpPr/>
              <p:nvPr/>
            </p:nvSpPr>
            <p:spPr>
              <a:xfrm rot="16200000">
                <a:off x="2831260" y="3266795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자유형 25">
                <a:extLst>
                  <a:ext uri="{FF2B5EF4-FFF2-40B4-BE49-F238E27FC236}">
                    <a16:creationId xmlns:a16="http://schemas.microsoft.com/office/drawing/2014/main" id="{90E1BE67-034A-BB70-52B2-279D1837B6D2}"/>
                  </a:ext>
                </a:extLst>
              </p:cNvPr>
              <p:cNvSpPr/>
              <p:nvPr/>
            </p:nvSpPr>
            <p:spPr>
              <a:xfrm rot="5400000">
                <a:off x="2899187" y="3396468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 26">
                <a:extLst>
                  <a:ext uri="{FF2B5EF4-FFF2-40B4-BE49-F238E27FC236}">
                    <a16:creationId xmlns:a16="http://schemas.microsoft.com/office/drawing/2014/main" id="{170924F1-BF70-2D1A-3E2A-2DD30016B98C}"/>
                  </a:ext>
                </a:extLst>
              </p:cNvPr>
              <p:cNvSpPr/>
              <p:nvPr/>
            </p:nvSpPr>
            <p:spPr>
              <a:xfrm rot="16200000">
                <a:off x="5098669" y="230143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육각형 19">
                <a:extLst>
                  <a:ext uri="{FF2B5EF4-FFF2-40B4-BE49-F238E27FC236}">
                    <a16:creationId xmlns:a16="http://schemas.microsoft.com/office/drawing/2014/main" id="{DE9F8243-ADD2-D2B6-CB1C-930D8A1E1216}"/>
                  </a:ext>
                </a:extLst>
              </p:cNvPr>
              <p:cNvSpPr/>
              <p:nvPr/>
            </p:nvSpPr>
            <p:spPr>
              <a:xfrm rot="16200000">
                <a:off x="5025069" y="2789068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631C83-460A-4D40-26E1-340C33AD10F7}"/>
                  </a:ext>
                </a:extLst>
              </p:cNvPr>
              <p:cNvSpPr/>
              <p:nvPr/>
            </p:nvSpPr>
            <p:spPr>
              <a:xfrm>
                <a:off x="5241358" y="3157267"/>
                <a:ext cx="1686390" cy="95615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Model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(</a:t>
                </a:r>
                <a:r>
                  <a:rPr lang="en-US" altLang="ko-KR" sz="1600" b="1" dirty="0" err="1"/>
                  <a:t>DeepLearning</a:t>
                </a:r>
                <a:r>
                  <a:rPr lang="en-US" altLang="ko-KR" sz="2000" b="1" dirty="0"/>
                  <a:t>)</a:t>
                </a:r>
              </a:p>
            </p:txBody>
          </p:sp>
          <p:sp>
            <p:nvSpPr>
              <p:cNvPr id="18" name="육각형 17">
                <a:extLst>
                  <a:ext uri="{FF2B5EF4-FFF2-40B4-BE49-F238E27FC236}">
                    <a16:creationId xmlns:a16="http://schemas.microsoft.com/office/drawing/2014/main" id="{D1E9DA14-66F0-FEA5-945E-1EB96668B77D}"/>
                  </a:ext>
                </a:extLst>
              </p:cNvPr>
              <p:cNvSpPr/>
              <p:nvPr/>
            </p:nvSpPr>
            <p:spPr>
              <a:xfrm rot="16200000">
                <a:off x="7188511" y="3266796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noFill/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4DE7723-BB23-F0EE-31B2-08CFB4CF0DB0}"/>
                  </a:ext>
                </a:extLst>
              </p:cNvPr>
              <p:cNvSpPr/>
              <p:nvPr/>
            </p:nvSpPr>
            <p:spPr>
              <a:xfrm>
                <a:off x="7392472" y="3865825"/>
                <a:ext cx="1686390" cy="4944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/>
                  <a:t>Web Service</a:t>
                </a:r>
              </a:p>
            </p:txBody>
          </p:sp>
          <p:sp>
            <p:nvSpPr>
              <p:cNvPr id="13" name="자유형 33">
                <a:extLst>
                  <a:ext uri="{FF2B5EF4-FFF2-40B4-BE49-F238E27FC236}">
                    <a16:creationId xmlns:a16="http://schemas.microsoft.com/office/drawing/2014/main" id="{82A49795-1D6D-E4C0-7700-D44BD37EBFE9}"/>
                  </a:ext>
                </a:extLst>
              </p:cNvPr>
              <p:cNvSpPr/>
              <p:nvPr/>
            </p:nvSpPr>
            <p:spPr>
              <a:xfrm rot="5400000">
                <a:off x="7271004" y="3396469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 34">
                <a:extLst>
                  <a:ext uri="{FF2B5EF4-FFF2-40B4-BE49-F238E27FC236}">
                    <a16:creationId xmlns:a16="http://schemas.microsoft.com/office/drawing/2014/main" id="{C62FA323-7B19-BDE8-944B-BDFA62BD6E4E}"/>
                  </a:ext>
                </a:extLst>
              </p:cNvPr>
              <p:cNvSpPr/>
              <p:nvPr/>
            </p:nvSpPr>
            <p:spPr>
              <a:xfrm rot="16200000">
                <a:off x="9470486" y="2285004"/>
                <a:ext cx="1958459" cy="2255122"/>
              </a:xfrm>
              <a:custGeom>
                <a:avLst/>
                <a:gdLst>
                  <a:gd name="connsiteX0" fmla="*/ 1425041 w 1425041"/>
                  <a:gd name="connsiteY0" fmla="*/ 800083 h 1600166"/>
                  <a:gd name="connsiteX1" fmla="*/ 977139 w 1425041"/>
                  <a:gd name="connsiteY1" fmla="*/ 1600166 h 1600166"/>
                  <a:gd name="connsiteX2" fmla="*/ 30554 w 1425041"/>
                  <a:gd name="connsiteY2" fmla="*/ 1600166 h 1600166"/>
                  <a:gd name="connsiteX3" fmla="*/ 0 w 1425041"/>
                  <a:gd name="connsiteY3" fmla="*/ 1545587 h 1600166"/>
                  <a:gd name="connsiteX4" fmla="*/ 57864 w 1425041"/>
                  <a:gd name="connsiteY4" fmla="*/ 1545587 h 1600166"/>
                  <a:gd name="connsiteX5" fmla="*/ 58713 w 1425041"/>
                  <a:gd name="connsiteY5" fmla="*/ 1547104 h 1600166"/>
                  <a:gd name="connsiteX6" fmla="*/ 948982 w 1425041"/>
                  <a:gd name="connsiteY6" fmla="*/ 1547104 h 1600166"/>
                  <a:gd name="connsiteX7" fmla="*/ 1370237 w 1425041"/>
                  <a:gd name="connsiteY7" fmla="*/ 794621 h 1600166"/>
                  <a:gd name="connsiteX8" fmla="*/ 948982 w 1425041"/>
                  <a:gd name="connsiteY8" fmla="*/ 42137 h 1600166"/>
                  <a:gd name="connsiteX9" fmla="*/ 105144 w 1425041"/>
                  <a:gd name="connsiteY9" fmla="*/ 42137 h 1600166"/>
                  <a:gd name="connsiteX10" fmla="*/ 105144 w 1425041"/>
                  <a:gd name="connsiteY10" fmla="*/ 40787 h 1600166"/>
                  <a:gd name="connsiteX11" fmla="*/ 7721 w 1425041"/>
                  <a:gd name="connsiteY11" fmla="*/ 40787 h 1600166"/>
                  <a:gd name="connsiteX12" fmla="*/ 30554 w 1425041"/>
                  <a:gd name="connsiteY12" fmla="*/ 0 h 1600166"/>
                  <a:gd name="connsiteX13" fmla="*/ 977139 w 1425041"/>
                  <a:gd name="connsiteY13" fmla="*/ 0 h 160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5041" h="1600166">
                    <a:moveTo>
                      <a:pt x="1425041" y="800083"/>
                    </a:moveTo>
                    <a:lnTo>
                      <a:pt x="977139" y="1600166"/>
                    </a:lnTo>
                    <a:lnTo>
                      <a:pt x="30554" y="1600166"/>
                    </a:lnTo>
                    <a:lnTo>
                      <a:pt x="0" y="1545587"/>
                    </a:lnTo>
                    <a:lnTo>
                      <a:pt x="57864" y="1545587"/>
                    </a:lnTo>
                    <a:lnTo>
                      <a:pt x="58713" y="1547104"/>
                    </a:lnTo>
                    <a:lnTo>
                      <a:pt x="948982" y="1547104"/>
                    </a:lnTo>
                    <a:lnTo>
                      <a:pt x="1370237" y="794621"/>
                    </a:lnTo>
                    <a:lnTo>
                      <a:pt x="948982" y="42137"/>
                    </a:lnTo>
                    <a:lnTo>
                      <a:pt x="105144" y="42137"/>
                    </a:lnTo>
                    <a:lnTo>
                      <a:pt x="105144" y="40787"/>
                    </a:lnTo>
                    <a:lnTo>
                      <a:pt x="7721" y="40787"/>
                    </a:lnTo>
                    <a:lnTo>
                      <a:pt x="30554" y="0"/>
                    </a:lnTo>
                    <a:lnTo>
                      <a:pt x="977139" y="0"/>
                    </a:lnTo>
                    <a:close/>
                  </a:path>
                </a:pathLst>
              </a:custGeom>
              <a:solidFill>
                <a:srgbClr val="80F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육각형 15">
                <a:extLst>
                  <a:ext uri="{FF2B5EF4-FFF2-40B4-BE49-F238E27FC236}">
                    <a16:creationId xmlns:a16="http://schemas.microsoft.com/office/drawing/2014/main" id="{88A1F9F6-DED3-960A-56E0-9E8F2FFD4AC1}"/>
                  </a:ext>
                </a:extLst>
              </p:cNvPr>
              <p:cNvSpPr/>
              <p:nvPr/>
            </p:nvSpPr>
            <p:spPr>
              <a:xfrm rot="16200000">
                <a:off x="9402559" y="2784419"/>
                <a:ext cx="2094310" cy="186527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rgbClr val="AAF0D4"/>
              </a:solidFill>
              <a:ln w="38100">
                <a:solidFill>
                  <a:srgbClr val="80F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4CDACE-DCF7-C9DB-7B31-FD32902209EF}"/>
                  </a:ext>
                </a:extLst>
              </p:cNvPr>
              <p:cNvSpPr/>
              <p:nvPr/>
            </p:nvSpPr>
            <p:spPr>
              <a:xfrm>
                <a:off x="9606518" y="3343214"/>
                <a:ext cx="1686390" cy="57496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/>
                  <a:t>Q&amp;A</a:t>
                </a: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5014288" y="2128058"/>
              <a:ext cx="6789785" cy="3732415"/>
            </a:xfrm>
            <a:prstGeom prst="rect">
              <a:avLst/>
            </a:prstGeom>
            <a:solidFill>
              <a:srgbClr val="E9E9E9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79794" y="2128058"/>
              <a:ext cx="2273698" cy="3732415"/>
            </a:xfrm>
            <a:prstGeom prst="rect">
              <a:avLst/>
            </a:prstGeom>
            <a:solidFill>
              <a:srgbClr val="E9E9E9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682216" y="1487978"/>
              <a:ext cx="3323762" cy="961793"/>
              <a:chOff x="1682216" y="1487978"/>
              <a:chExt cx="3323762" cy="961793"/>
            </a:xfrm>
          </p:grpSpPr>
          <p:cxnSp>
            <p:nvCxnSpPr>
              <p:cNvPr id="33" name="직선 연결선 32"/>
              <p:cNvCxnSpPr/>
              <p:nvPr/>
            </p:nvCxnSpPr>
            <p:spPr>
              <a:xfrm flipV="1">
                <a:off x="1704732" y="1487978"/>
                <a:ext cx="0" cy="961793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1682216" y="1487978"/>
                <a:ext cx="3323762" cy="0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7122672" y="1487977"/>
              <a:ext cx="3323762" cy="961793"/>
              <a:chOff x="7134264" y="1471352"/>
              <a:chExt cx="3323762" cy="961793"/>
            </a:xfrm>
          </p:grpSpPr>
          <p:cxnSp>
            <p:nvCxnSpPr>
              <p:cNvPr id="36" name="직선 연결선 35"/>
              <p:cNvCxnSpPr/>
              <p:nvPr/>
            </p:nvCxnSpPr>
            <p:spPr>
              <a:xfrm flipV="1">
                <a:off x="10449713" y="1471352"/>
                <a:ext cx="0" cy="961793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7134264" y="1490748"/>
                <a:ext cx="3323762" cy="0"/>
              </a:xfrm>
              <a:prstGeom prst="line">
                <a:avLst/>
              </a:prstGeom>
              <a:ln w="57150">
                <a:solidFill>
                  <a:srgbClr val="80F0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A81B7BE-5CED-D04B-4D1D-8632477BDB03}"/>
                </a:ext>
              </a:extLst>
            </p:cNvPr>
            <p:cNvSpPr/>
            <p:nvPr/>
          </p:nvSpPr>
          <p:spPr>
            <a:xfrm>
              <a:off x="2945778" y="3721352"/>
              <a:ext cx="1825673" cy="9561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/>
                <a:t>Design Specification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8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80147F-8663-1537-C1D9-1F80C1E8FC2C}"/>
              </a:ext>
            </a:extLst>
          </p:cNvPr>
          <p:cNvGrpSpPr/>
          <p:nvPr/>
        </p:nvGrpSpPr>
        <p:grpSpPr>
          <a:xfrm>
            <a:off x="486686" y="1138846"/>
            <a:ext cx="11304819" cy="1995958"/>
            <a:chOff x="486686" y="1138846"/>
            <a:chExt cx="11304819" cy="199595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B19531-13F2-B227-752A-7FB9A0596934}"/>
                </a:ext>
              </a:extLst>
            </p:cNvPr>
            <p:cNvSpPr/>
            <p:nvPr/>
          </p:nvSpPr>
          <p:spPr>
            <a:xfrm>
              <a:off x="486686" y="1323759"/>
              <a:ext cx="3444535" cy="1811045"/>
            </a:xfrm>
            <a:prstGeom prst="rect">
              <a:avLst/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2BB35E-B62F-F129-6489-6B51713EC281}"/>
                </a:ext>
              </a:extLst>
            </p:cNvPr>
            <p:cNvSpPr/>
            <p:nvPr/>
          </p:nvSpPr>
          <p:spPr>
            <a:xfrm>
              <a:off x="4416828" y="1323759"/>
              <a:ext cx="3444535" cy="1811045"/>
            </a:xfrm>
            <a:prstGeom prst="rect">
              <a:avLst/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E3496B-C9E6-2F18-9FC4-F474A6B1144A}"/>
                </a:ext>
              </a:extLst>
            </p:cNvPr>
            <p:cNvSpPr/>
            <p:nvPr/>
          </p:nvSpPr>
          <p:spPr>
            <a:xfrm>
              <a:off x="8346970" y="1323759"/>
              <a:ext cx="3444535" cy="1811045"/>
            </a:xfrm>
            <a:prstGeom prst="rect">
              <a:avLst/>
            </a:prstGeom>
            <a:noFill/>
            <a:ln w="38100">
              <a:solidFill>
                <a:srgbClr val="80F0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7BA6D-030D-366F-1EA5-0E5367610C64}"/>
                </a:ext>
              </a:extLst>
            </p:cNvPr>
            <p:cNvSpPr txBox="1"/>
            <p:nvPr/>
          </p:nvSpPr>
          <p:spPr>
            <a:xfrm>
              <a:off x="5001423" y="1139093"/>
              <a:ext cx="2275344" cy="369332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데이터 분석 및 모델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4EC45A-CD41-D07A-F41A-A02AFCA36ADF}"/>
                </a:ext>
              </a:extLst>
            </p:cNvPr>
            <p:cNvSpPr txBox="1"/>
            <p:nvPr/>
          </p:nvSpPr>
          <p:spPr>
            <a:xfrm>
              <a:off x="1071281" y="1139093"/>
              <a:ext cx="2275344" cy="369332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OS </a:t>
              </a:r>
              <a:r>
                <a:rPr lang="ko-KR" altLang="en-US" b="1" dirty="0"/>
                <a:t>및 개발 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33C6E-4116-2A41-F3C3-0649C47076B3}"/>
                </a:ext>
              </a:extLst>
            </p:cNvPr>
            <p:cNvSpPr txBox="1"/>
            <p:nvPr/>
          </p:nvSpPr>
          <p:spPr>
            <a:xfrm>
              <a:off x="8931565" y="1138846"/>
              <a:ext cx="2275344" cy="369332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웹 개발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2FCDA2-D3C7-824F-DAF7-50039180348D}"/>
                </a:ext>
              </a:extLst>
            </p:cNvPr>
            <p:cNvSpPr txBox="1"/>
            <p:nvPr/>
          </p:nvSpPr>
          <p:spPr>
            <a:xfrm>
              <a:off x="1570354" y="1693940"/>
              <a:ext cx="12771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Windows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10</a:t>
              </a:r>
              <a:endParaRPr lang="ko-KR" altLang="en-US" sz="1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82810E-8582-7CDD-9703-1399795A6E25}"/>
                </a:ext>
              </a:extLst>
            </p:cNvPr>
            <p:cNvSpPr txBox="1"/>
            <p:nvPr/>
          </p:nvSpPr>
          <p:spPr>
            <a:xfrm>
              <a:off x="4610291" y="1656446"/>
              <a:ext cx="12771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Python 3.9.7</a:t>
              </a:r>
              <a:endParaRPr lang="ko-KR" altLang="en-US" sz="15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1C9C90-7867-97B7-A5F6-FC3FC29D8E6E}"/>
                </a:ext>
              </a:extLst>
            </p:cNvPr>
            <p:cNvSpPr txBox="1"/>
            <p:nvPr/>
          </p:nvSpPr>
          <p:spPr>
            <a:xfrm>
              <a:off x="6304512" y="1656446"/>
              <a:ext cx="13885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/>
                <a:t>Numpy</a:t>
              </a:r>
              <a:r>
                <a:rPr lang="en-US" altLang="ko-KR" sz="1500" dirty="0"/>
                <a:t> 1.23.5</a:t>
              </a:r>
              <a:endParaRPr lang="ko-KR" altLang="en-US" sz="15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692713-AE8F-31B5-9EAC-5FC8CAAA0ABF}"/>
                </a:ext>
              </a:extLst>
            </p:cNvPr>
            <p:cNvSpPr txBox="1"/>
            <p:nvPr/>
          </p:nvSpPr>
          <p:spPr>
            <a:xfrm>
              <a:off x="4610291" y="2126286"/>
              <a:ext cx="13885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Pandas 1.5.3</a:t>
              </a:r>
              <a:endParaRPr lang="ko-KR" altLang="en-US" sz="15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A5B9E4-DCDA-631B-950D-0B0B6BF4AAF7}"/>
                </a:ext>
              </a:extLst>
            </p:cNvPr>
            <p:cNvSpPr txBox="1"/>
            <p:nvPr/>
          </p:nvSpPr>
          <p:spPr>
            <a:xfrm>
              <a:off x="4610291" y="2596126"/>
              <a:ext cx="13885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Pillow 9.4.0</a:t>
              </a:r>
              <a:endParaRPr lang="ko-KR" altLang="en-US" sz="15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4311D7-A93E-18F4-5030-434215B1949D}"/>
                </a:ext>
              </a:extLst>
            </p:cNvPr>
            <p:cNvSpPr txBox="1"/>
            <p:nvPr/>
          </p:nvSpPr>
          <p:spPr>
            <a:xfrm>
              <a:off x="9430638" y="1693940"/>
              <a:ext cx="12771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Django 4.0.6</a:t>
              </a:r>
              <a:endParaRPr lang="ko-KR" altLang="en-US" sz="15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ADD204-AF84-20E0-058B-73FCCB427899}"/>
                </a:ext>
              </a:extLst>
            </p:cNvPr>
            <p:cNvSpPr txBox="1"/>
            <p:nvPr/>
          </p:nvSpPr>
          <p:spPr>
            <a:xfrm>
              <a:off x="6304512" y="2126285"/>
              <a:ext cx="13885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/>
                <a:t>Tensorflow</a:t>
              </a:r>
              <a:r>
                <a:rPr lang="en-US" altLang="ko-KR" sz="1500" dirty="0"/>
                <a:t> 2.15.0</a:t>
              </a:r>
              <a:endParaRPr lang="ko-KR" altLang="en-US" sz="15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F2AB5-6F55-4882-FEB0-792794406628}"/>
                </a:ext>
              </a:extLst>
            </p:cNvPr>
            <p:cNvSpPr txBox="1"/>
            <p:nvPr/>
          </p:nvSpPr>
          <p:spPr>
            <a:xfrm>
              <a:off x="1570354" y="2229281"/>
              <a:ext cx="12771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/>
                <a:t>Colab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pro+</a:t>
              </a:r>
              <a:endParaRPr lang="ko-KR" altLang="en-US" sz="15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8DCDA5-1F8A-C293-7985-17532DA50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7" y="3879540"/>
            <a:ext cx="1457051" cy="145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aboratory에 오신 것을 환영합니다 - Colaboratory">
            <a:extLst>
              <a:ext uri="{FF2B5EF4-FFF2-40B4-BE49-F238E27FC236}">
                <a16:creationId xmlns:a16="http://schemas.microsoft.com/office/drawing/2014/main" id="{3873CA4B-355D-92BC-DCCF-FB53D4EF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5" y="4001629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0BA785-B07C-7CBD-EE18-EB5CDE7E7B6A}"/>
              </a:ext>
            </a:extLst>
          </p:cNvPr>
          <p:cNvGrpSpPr/>
          <p:nvPr/>
        </p:nvGrpSpPr>
        <p:grpSpPr>
          <a:xfrm>
            <a:off x="4214282" y="3593260"/>
            <a:ext cx="3839809" cy="2492296"/>
            <a:chOff x="4304865" y="3570244"/>
            <a:chExt cx="3839809" cy="249229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4A9F46-4F56-E021-B5F8-E2AFD9CB7F0A}"/>
                </a:ext>
              </a:extLst>
            </p:cNvPr>
            <p:cNvSpPr/>
            <p:nvPr/>
          </p:nvSpPr>
          <p:spPr>
            <a:xfrm>
              <a:off x="4304865" y="3570244"/>
              <a:ext cx="3839809" cy="2492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Python Numpy 강좌 : 제 5강 - 슬라이싱 - YUN DAE HEE">
              <a:extLst>
                <a:ext uri="{FF2B5EF4-FFF2-40B4-BE49-F238E27FC236}">
                  <a16:creationId xmlns:a16="http://schemas.microsoft.com/office/drawing/2014/main" id="{B44AFDC1-4EC8-6DD2-9546-29AB72A73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405" y="3570244"/>
              <a:ext cx="1265269" cy="124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5 Pandas Fundamentals | Python. Pandas library build on top of Python… | by  Kiprono Elijah Koech | Analytics Vidhya | Medium">
              <a:extLst>
                <a:ext uri="{FF2B5EF4-FFF2-40B4-BE49-F238E27FC236}">
                  <a16:creationId xmlns:a16="http://schemas.microsoft.com/office/drawing/2014/main" id="{0A0BB859-41AA-C2B1-1130-DD7DB912F1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77" t="8392" r="1989" b="13080"/>
            <a:stretch/>
          </p:blipFill>
          <p:spPr bwMode="auto">
            <a:xfrm>
              <a:off x="5570134" y="3571356"/>
              <a:ext cx="1309271" cy="124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5 Pandas Fundamentals | Python. Pandas library build on top of Python… | by  Kiprono Elijah Koech | Analytics Vidhya | Medium">
              <a:extLst>
                <a:ext uri="{FF2B5EF4-FFF2-40B4-BE49-F238E27FC236}">
                  <a16:creationId xmlns:a16="http://schemas.microsoft.com/office/drawing/2014/main" id="{C1FDC2E0-D074-8862-CD60-07807D7CC0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" t="5209" r="54496" b="16331"/>
            <a:stretch/>
          </p:blipFill>
          <p:spPr bwMode="auto">
            <a:xfrm>
              <a:off x="4304865" y="3571356"/>
              <a:ext cx="1271121" cy="1247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ensorFlow | Google Open Source Projects">
              <a:extLst>
                <a:ext uri="{FF2B5EF4-FFF2-40B4-BE49-F238E27FC236}">
                  <a16:creationId xmlns:a16="http://schemas.microsoft.com/office/drawing/2014/main" id="{46377246-5BD2-76F7-2119-32D09DA93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r="25664"/>
            <a:stretch/>
          </p:blipFill>
          <p:spPr bwMode="auto">
            <a:xfrm>
              <a:off x="4304865" y="4819249"/>
              <a:ext cx="1265268" cy="1243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itHub - python-pillow/Pillow: Python Imaging Library (Fork)">
              <a:extLst>
                <a:ext uri="{FF2B5EF4-FFF2-40B4-BE49-F238E27FC236}">
                  <a16:creationId xmlns:a16="http://schemas.microsoft.com/office/drawing/2014/main" id="{00D1C769-ED59-D7C8-D01A-A7724E7BE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721" y="4819249"/>
              <a:ext cx="2541953" cy="1243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Django 01] - 동작 원리 및 기본 설정">
            <a:extLst>
              <a:ext uri="{FF2B5EF4-FFF2-40B4-BE49-F238E27FC236}">
                <a16:creationId xmlns:a16="http://schemas.microsoft.com/office/drawing/2014/main" id="{A7DA3C54-40BD-3122-C70E-A84CF788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58" y="4810892"/>
            <a:ext cx="1816523" cy="181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636E07-4008-6B09-2F09-BCDE16C5ECF7}"/>
              </a:ext>
            </a:extLst>
          </p:cNvPr>
          <p:cNvSpPr txBox="1"/>
          <p:nvPr/>
        </p:nvSpPr>
        <p:spPr>
          <a:xfrm>
            <a:off x="9295547" y="2366051"/>
            <a:ext cx="1546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Pycharm</a:t>
            </a:r>
            <a:r>
              <a:rPr lang="en-US" altLang="ko-KR" sz="1500" dirty="0"/>
              <a:t>(23.3.1)</a:t>
            </a:r>
            <a:endParaRPr lang="ko-KR" altLang="en-US" sz="1500" dirty="0"/>
          </a:p>
        </p:txBody>
      </p:sp>
      <p:pic>
        <p:nvPicPr>
          <p:cNvPr id="1044" name="Picture 20" descr="PyCharm">
            <a:extLst>
              <a:ext uri="{FF2B5EF4-FFF2-40B4-BE49-F238E27FC236}">
                <a16:creationId xmlns:a16="http://schemas.microsoft.com/office/drawing/2014/main" id="{6215ABD1-699E-7094-9AD0-77555874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36" y="3593260"/>
            <a:ext cx="1366768" cy="13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2298E5-5213-BD5E-0F5B-95AC3708710D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Environment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719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35612F-8D1C-C2DE-058D-E7CE83FB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6" y="1253059"/>
            <a:ext cx="9688277" cy="201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E0B09-984F-9615-1511-F014D16F3CF9}"/>
              </a:ext>
            </a:extLst>
          </p:cNvPr>
          <p:cNvSpPr txBox="1"/>
          <p:nvPr/>
        </p:nvSpPr>
        <p:spPr>
          <a:xfrm>
            <a:off x="486686" y="3502020"/>
            <a:ext cx="968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Disease image data of major open field crops (10 types) for disease diagnosis of </a:t>
            </a:r>
          </a:p>
          <a:p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open field crops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02BFB-D69E-39B0-F4FE-95A09FB0C66F}"/>
              </a:ext>
            </a:extLst>
          </p:cNvPr>
          <p:cNvSpPr txBox="1"/>
          <p:nvPr/>
        </p:nvSpPr>
        <p:spPr>
          <a:xfrm>
            <a:off x="486686" y="4303244"/>
            <a:ext cx="968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Using 270,000 actual shots (240,000 normal, 30,000 diseased)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4A54C-1051-1848-27BE-5C22FA5D9875}"/>
              </a:ext>
            </a:extLst>
          </p:cNvPr>
          <p:cNvSpPr txBox="1"/>
          <p:nvPr/>
        </p:nvSpPr>
        <p:spPr>
          <a:xfrm>
            <a:off x="486685" y="4827469"/>
            <a:ext cx="968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• Generate augmented data converted using various transform techniques based on</a:t>
            </a:r>
          </a:p>
          <a:p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images classified as diseases(200,000 diseased)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00B85-C825-7DA6-E5E0-5E538372752A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E0E69E-9BE6-8E41-4226-A59F6A92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749" y="1897165"/>
            <a:ext cx="1524213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D9A8071-9E31-EC79-9C7C-9C81EC133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1/2 액자 48"/>
          <p:cNvSpPr/>
          <p:nvPr/>
        </p:nvSpPr>
        <p:spPr>
          <a:xfrm flipH="1">
            <a:off x="7813963" y="12469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1/2 액자 49"/>
          <p:cNvSpPr/>
          <p:nvPr/>
        </p:nvSpPr>
        <p:spPr>
          <a:xfrm rot="10800000" flipH="1">
            <a:off x="169025" y="5821682"/>
            <a:ext cx="4247803" cy="889462"/>
          </a:xfrm>
          <a:prstGeom prst="halfFrame">
            <a:avLst>
              <a:gd name="adj1" fmla="val 27969"/>
              <a:gd name="adj2" fmla="val 25150"/>
            </a:avLst>
          </a:prstGeom>
          <a:solidFill>
            <a:srgbClr val="80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A3DF0-6F85-65B5-AAE2-96E1CDE5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939552"/>
            <a:ext cx="10402752" cy="3705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980C8A-E34D-F17F-B113-CBEEC2A2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4655561"/>
            <a:ext cx="2370157" cy="18673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F5B5C4-6A2C-D661-7EB5-0B1820AA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246" y="4655561"/>
            <a:ext cx="2051355" cy="1867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D24DCF-EEE2-5063-06B5-3DC718A53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601" y="4655561"/>
            <a:ext cx="2056580" cy="18673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98DB0A-C079-27B4-7289-E866781D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82" y="4655562"/>
            <a:ext cx="2046670" cy="18673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FA03A3-E645-04B3-7067-7F8F46D0E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217" y="4656540"/>
            <a:ext cx="1884309" cy="1844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13806C-811C-2EF9-2344-F23C159D8888}"/>
              </a:ext>
            </a:extLst>
          </p:cNvPr>
          <p:cNvSpPr txBox="1"/>
          <p:nvPr/>
        </p:nvSpPr>
        <p:spPr>
          <a:xfrm>
            <a:off x="485774" y="192777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data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490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1006</Words>
  <Application>Microsoft Office PowerPoint</Application>
  <PresentationFormat>와이드스크린</PresentationFormat>
  <Paragraphs>641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야놀자 야체 B</vt:lpstr>
      <vt:lpstr>Arial</vt:lpstr>
      <vt:lpstr>Office 테마</vt:lpstr>
      <vt:lpstr>For Farmer, For Future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서조 기</dc:creator>
  <cp:lastModifiedBy>NT551_11TH</cp:lastModifiedBy>
  <cp:revision>171</cp:revision>
  <dcterms:created xsi:type="dcterms:W3CDTF">2024-01-04T12:07:16Z</dcterms:created>
  <dcterms:modified xsi:type="dcterms:W3CDTF">2024-01-11T06:42:22Z</dcterms:modified>
</cp:coreProperties>
</file>